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Arimo" charset="1" panose="020B0604020202020204"/>
      <p:regular r:id="rId37"/>
    </p:embeddedFont>
    <p:embeddedFont>
      <p:font typeface="Noto Sans" charset="1" panose="020B0502040504020204"/>
      <p:regular r:id="rId38"/>
    </p:embeddedFont>
    <p:embeddedFont>
      <p:font typeface="Noto Sans Bold" charset="1" panose="020B0802040504020204"/>
      <p:regular r:id="rId42"/>
    </p:embeddedFont>
    <p:embeddedFont>
      <p:font typeface="Calibri (MS)" charset="1" panose="020F0502020204030204"/>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notesMasters/notesMaster1.xml" Type="http://schemas.openxmlformats.org/officeDocument/2006/relationships/notesMaster"/><Relationship Id="rId35" Target="theme/theme2.xml" Type="http://schemas.openxmlformats.org/officeDocument/2006/relationships/theme"/><Relationship Id="rId36" Target="notesSlides/notesSlide1.xml" Type="http://schemas.openxmlformats.org/officeDocument/2006/relationships/notesSlide"/><Relationship Id="rId37" Target="fonts/font37.fntdata" Type="http://schemas.openxmlformats.org/officeDocument/2006/relationships/font"/><Relationship Id="rId38" Target="fonts/font38.fntdata" Type="http://schemas.openxmlformats.org/officeDocument/2006/relationships/font"/><Relationship Id="rId39" Target="notesSlides/notesSlide2.xml" Type="http://schemas.openxmlformats.org/officeDocument/2006/relationships/notesSlide"/><Relationship Id="rId4" Target="theme/theme1.xml" Type="http://schemas.openxmlformats.org/officeDocument/2006/relationships/theme"/><Relationship Id="rId40" Target="notesSlides/notesSlide3.xml" Type="http://schemas.openxmlformats.org/officeDocument/2006/relationships/notesSlide"/><Relationship Id="rId41" Target="notesSlides/notesSlide4.xml" Type="http://schemas.openxmlformats.org/officeDocument/2006/relationships/notesSlide"/><Relationship Id="rId42" Target="fonts/font42.fntdata" Type="http://schemas.openxmlformats.org/officeDocument/2006/relationships/font"/><Relationship Id="rId43" Target="notesSlides/notesSlide5.xml" Type="http://schemas.openxmlformats.org/officeDocument/2006/relationships/notesSlide"/><Relationship Id="rId44" Target="notesSlides/notesSlide6.xml" Type="http://schemas.openxmlformats.org/officeDocument/2006/relationships/notesSlide"/><Relationship Id="rId45" Target="notesSlides/notesSlide7.xml" Type="http://schemas.openxmlformats.org/officeDocument/2006/relationships/notesSlide"/><Relationship Id="rId46" Target="notesSlides/notesSlide8.xml" Type="http://schemas.openxmlformats.org/officeDocument/2006/relationships/notesSlide"/><Relationship Id="rId47" Target="notesSlides/notesSlide9.xml" Type="http://schemas.openxmlformats.org/officeDocument/2006/relationships/notesSlide"/><Relationship Id="rId48" Target="notesSlides/notesSlide10.xml" Type="http://schemas.openxmlformats.org/officeDocument/2006/relationships/notesSlide"/><Relationship Id="rId49" Target="notesSlides/notesSlide11.xml" Type="http://schemas.openxmlformats.org/officeDocument/2006/relationships/notesSlide"/><Relationship Id="rId5" Target="tableStyles.xml" Type="http://schemas.openxmlformats.org/officeDocument/2006/relationships/tableStyles"/><Relationship Id="rId50" Target="notesSlides/notesSlide12.xml" Type="http://schemas.openxmlformats.org/officeDocument/2006/relationships/notesSlide"/><Relationship Id="rId51" Target="notesSlides/notesSlide13.xml" Type="http://schemas.openxmlformats.org/officeDocument/2006/relationships/notesSlide"/><Relationship Id="rId52" Target="notesSlides/notesSlide14.xml" Type="http://schemas.openxmlformats.org/officeDocument/2006/relationships/notesSlide"/><Relationship Id="rId53" Target="notesSlides/notesSlide15.xml" Type="http://schemas.openxmlformats.org/officeDocument/2006/relationships/notesSlide"/><Relationship Id="rId54" Target="notesSlides/notesSlide16.xml" Type="http://schemas.openxmlformats.org/officeDocument/2006/relationships/notesSlide"/><Relationship Id="rId55" Target="fonts/font55.fntdata" Type="http://schemas.openxmlformats.org/officeDocument/2006/relationships/font"/><Relationship Id="rId56" Target="notesSlides/notesSlide17.xml" Type="http://schemas.openxmlformats.org/officeDocument/2006/relationships/notesSlide"/><Relationship Id="rId57" Target="notesSlides/notesSlide18.xml" Type="http://schemas.openxmlformats.org/officeDocument/2006/relationships/notesSlide"/><Relationship Id="rId58" Target="notesSlides/notesSlide19.xml" Type="http://schemas.openxmlformats.org/officeDocument/2006/relationships/notesSlide"/><Relationship Id="rId59" Target="notesSlides/notesSlide20.xml" Type="http://schemas.openxmlformats.org/officeDocument/2006/relationships/notesSlide"/><Relationship Id="rId6" Target="slides/slide1.xml" Type="http://schemas.openxmlformats.org/officeDocument/2006/relationships/slide"/><Relationship Id="rId60" Target="notesSlides/notesSlide21.xml" Type="http://schemas.openxmlformats.org/officeDocument/2006/relationships/notesSlide"/><Relationship Id="rId61" Target="notesSlides/notesSlide22.xml" Type="http://schemas.openxmlformats.org/officeDocument/2006/relationships/notesSlide"/><Relationship Id="rId62" Target="notesSlides/notesSlide23.xml" Type="http://schemas.openxmlformats.org/officeDocument/2006/relationships/notesSlide"/><Relationship Id="rId63" Target="notesSlides/notesSlide24.xml" Type="http://schemas.openxmlformats.org/officeDocument/2006/relationships/notesSlide"/><Relationship Id="rId64" Target="notesSlides/notesSlide25.xml" Type="http://schemas.openxmlformats.org/officeDocument/2006/relationships/notesSlide"/><Relationship Id="rId65" Target="notesSlides/notesSlide26.xml" Type="http://schemas.openxmlformats.org/officeDocument/2006/relationships/notesSlide"/><Relationship Id="rId66" Target="notesSlides/notesSlide27.xml" Type="http://schemas.openxmlformats.org/officeDocument/2006/relationships/notesSlide"/><Relationship Id="rId67" Target="notesSlides/notesSlide28.xml" Type="http://schemas.openxmlformats.org/officeDocument/2006/relationships/note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1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1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1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1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2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2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png" Type="http://schemas.openxmlformats.org/officeDocument/2006/relationships/image"/><Relationship Id="rId12" Target="../media/image9.png" Type="http://schemas.openxmlformats.org/officeDocument/2006/relationships/image"/><Relationship Id="rId13" Target="../media/image10.png" Type="http://schemas.openxmlformats.org/officeDocument/2006/relationships/image"/><Relationship Id="rId14" Target="../media/image11.png" Type="http://schemas.openxmlformats.org/officeDocument/2006/relationships/image"/><Relationship Id="rId2" Target="../notesSlides/notesSlide6.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http://Meetup.com" TargetMode="External" Type="http://schemas.openxmlformats.org/officeDocument/2006/relationships/hyperlink"/><Relationship Id="rId7" Target="../media/image4.png" Type="http://schemas.openxmlformats.org/officeDocument/2006/relationships/image"/><Relationship Id="rId8" Target="../media/image5.png" Type="http://schemas.openxmlformats.org/officeDocument/2006/relationships/image"/><Relationship Id="rId9"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http://Meetup.com"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http://Meetup.com"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a:grpSpLocks noChangeAspect="true"/>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6"/>
              <a:stretch>
                <a:fillRect l="0" t="0" r="0" b="0"/>
              </a:stretch>
            </a:blipFill>
          </p:spPr>
        </p:sp>
      </p:grpSp>
      <p:sp>
        <p:nvSpPr>
          <p:cNvPr name="TextBox 10" id="10"/>
          <p:cNvSpPr txBox="true"/>
          <p:nvPr/>
        </p:nvSpPr>
        <p:spPr>
          <a:xfrm rot="0">
            <a:off x="992238" y="2750939"/>
            <a:ext cx="9445526" cy="2715071"/>
          </a:xfrm>
          <a:prstGeom prst="rect">
            <a:avLst/>
          </a:prstGeom>
        </p:spPr>
        <p:txBody>
          <a:bodyPr anchor="t" rtlCol="false" tIns="0" lIns="0" bIns="0" rIns="0">
            <a:spAutoFit/>
          </a:bodyPr>
          <a:lstStyle/>
          <a:p>
            <a:pPr algn="l">
              <a:lnSpc>
                <a:spcPts val="6937"/>
              </a:lnSpc>
            </a:pPr>
            <a:r>
              <a:rPr lang="en-US" sz="5562">
                <a:solidFill>
                  <a:srgbClr val="97B8FF"/>
                </a:solidFill>
                <a:latin typeface="Arimo"/>
                <a:ea typeface="Arimo"/>
                <a:cs typeface="Arimo"/>
                <a:sym typeface="Arimo"/>
              </a:rPr>
              <a:t>Meetup Platform - Comprehensive Project Synopsis</a:t>
            </a:r>
          </a:p>
        </p:txBody>
      </p:sp>
      <p:sp>
        <p:nvSpPr>
          <p:cNvPr name="TextBox 11" id="11"/>
          <p:cNvSpPr txBox="true"/>
          <p:nvPr/>
        </p:nvSpPr>
        <p:spPr>
          <a:xfrm rot="0">
            <a:off x="992238" y="5853112"/>
            <a:ext cx="5670649" cy="746820"/>
          </a:xfrm>
          <a:prstGeom prst="rect">
            <a:avLst/>
          </a:prstGeom>
        </p:spPr>
        <p:txBody>
          <a:bodyPr anchor="t" rtlCol="false" tIns="0" lIns="0" bIns="0" rIns="0">
            <a:spAutoFit/>
          </a:bodyPr>
          <a:lstStyle/>
          <a:p>
            <a:pPr algn="l">
              <a:lnSpc>
                <a:spcPts val="5562"/>
              </a:lnSpc>
            </a:pPr>
            <a:r>
              <a:rPr lang="en-US" sz="4437">
                <a:solidFill>
                  <a:srgbClr val="97B8FF"/>
                </a:solidFill>
                <a:latin typeface="Arimo"/>
                <a:ea typeface="Arimo"/>
                <a:cs typeface="Arimo"/>
                <a:sym typeface="Arimo"/>
              </a:rPr>
              <a:t>Project Title</a:t>
            </a:r>
          </a:p>
        </p:txBody>
      </p:sp>
      <p:sp>
        <p:nvSpPr>
          <p:cNvPr name="TextBox 12" id="12"/>
          <p:cNvSpPr txBox="true"/>
          <p:nvPr/>
        </p:nvSpPr>
        <p:spPr>
          <a:xfrm rot="0">
            <a:off x="992238" y="6939409"/>
            <a:ext cx="9445526" cy="539354"/>
          </a:xfrm>
          <a:prstGeom prst="rect">
            <a:avLst/>
          </a:prstGeom>
        </p:spPr>
        <p:txBody>
          <a:bodyPr anchor="t" rtlCol="false" tIns="0" lIns="0" bIns="0" rIns="0">
            <a:spAutoFit/>
          </a:bodyPr>
          <a:lstStyle/>
          <a:p>
            <a:pPr algn="l">
              <a:lnSpc>
                <a:spcPts val="3562"/>
              </a:lnSpc>
            </a:pPr>
            <a:r>
              <a:rPr lang="en-US" sz="2187">
                <a:solidFill>
                  <a:srgbClr val="E0D6DE"/>
                </a:solidFill>
                <a:latin typeface="Noto Sans"/>
                <a:ea typeface="Noto Sans"/>
                <a:cs typeface="Noto Sans"/>
                <a:sym typeface="Noto Sans"/>
              </a:rPr>
              <a:t> Vijay Gholve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TextBox 8" id="8"/>
          <p:cNvSpPr txBox="true"/>
          <p:nvPr/>
        </p:nvSpPr>
        <p:spPr>
          <a:xfrm rot="0">
            <a:off x="909786" y="678508"/>
            <a:ext cx="5787926" cy="525512"/>
          </a:xfrm>
          <a:prstGeom prst="rect">
            <a:avLst/>
          </a:prstGeom>
        </p:spPr>
        <p:txBody>
          <a:bodyPr anchor="t" rtlCol="false" tIns="0" lIns="0" bIns="0" rIns="0">
            <a:spAutoFit/>
          </a:bodyPr>
          <a:lstStyle/>
          <a:p>
            <a:pPr algn="l">
              <a:lnSpc>
                <a:spcPts val="3812"/>
              </a:lnSpc>
            </a:pPr>
            <a:r>
              <a:rPr lang="en-US" sz="3062">
                <a:solidFill>
                  <a:srgbClr val="97B8FF"/>
                </a:solidFill>
                <a:latin typeface="Arimo"/>
                <a:ea typeface="Arimo"/>
                <a:cs typeface="Arimo"/>
                <a:sym typeface="Arimo"/>
              </a:rPr>
              <a:t>Project Perspective, Features</a:t>
            </a:r>
          </a:p>
        </p:txBody>
      </p:sp>
      <p:sp>
        <p:nvSpPr>
          <p:cNvPr name="TextBox 9" id="9"/>
          <p:cNvSpPr txBox="true"/>
          <p:nvPr/>
        </p:nvSpPr>
        <p:spPr>
          <a:xfrm rot="0">
            <a:off x="909786" y="1638151"/>
            <a:ext cx="16468428" cy="501700"/>
          </a:xfrm>
          <a:prstGeom prst="rect">
            <a:avLst/>
          </a:prstGeom>
        </p:spPr>
        <p:txBody>
          <a:bodyPr anchor="t" rtlCol="false" tIns="0" lIns="0" bIns="0" rIns="0">
            <a:spAutoFit/>
          </a:bodyPr>
          <a:lstStyle/>
          <a:p>
            <a:pPr algn="l">
              <a:lnSpc>
                <a:spcPts val="3250"/>
              </a:lnSpc>
            </a:pPr>
            <a:r>
              <a:rPr lang="en-US" sz="2000">
                <a:solidFill>
                  <a:srgbClr val="E0D6DE"/>
                </a:solidFill>
                <a:latin typeface="Noto Sans"/>
                <a:ea typeface="Noto Sans"/>
                <a:cs typeface="Noto Sans"/>
                <a:sym typeface="Noto Sans"/>
              </a:rPr>
              <a:t>ConnectLocal aims to provide a superior, integrated experience by focusing on:</a:t>
            </a:r>
          </a:p>
        </p:txBody>
      </p:sp>
      <p:grpSp>
        <p:nvGrpSpPr>
          <p:cNvPr name="Group 10" id="10"/>
          <p:cNvGrpSpPr/>
          <p:nvPr/>
        </p:nvGrpSpPr>
        <p:grpSpPr>
          <a:xfrm rot="0">
            <a:off x="909786" y="2432297"/>
            <a:ext cx="8104286" cy="1913632"/>
            <a:chOff x="0" y="0"/>
            <a:chExt cx="10805715" cy="2551510"/>
          </a:xfrm>
        </p:grpSpPr>
        <p:sp>
          <p:nvSpPr>
            <p:cNvPr name="Freeform 11" id="11"/>
            <p:cNvSpPr/>
            <p:nvPr/>
          </p:nvSpPr>
          <p:spPr>
            <a:xfrm flipH="false" flipV="false" rot="0">
              <a:off x="0" y="0"/>
              <a:ext cx="10805668" cy="2551430"/>
            </a:xfrm>
            <a:custGeom>
              <a:avLst/>
              <a:gdLst/>
              <a:ahLst/>
              <a:cxnLst/>
              <a:rect r="r" b="b" t="t" l="l"/>
              <a:pathLst>
                <a:path h="2551430" w="10805668">
                  <a:moveTo>
                    <a:pt x="0" y="51943"/>
                  </a:moveTo>
                  <a:cubicBezTo>
                    <a:pt x="0" y="23241"/>
                    <a:pt x="23241" y="0"/>
                    <a:pt x="51943" y="0"/>
                  </a:cubicBezTo>
                  <a:lnTo>
                    <a:pt x="10753725" y="0"/>
                  </a:lnTo>
                  <a:cubicBezTo>
                    <a:pt x="10782427" y="0"/>
                    <a:pt x="10805668" y="23241"/>
                    <a:pt x="10805668" y="51943"/>
                  </a:cubicBezTo>
                  <a:lnTo>
                    <a:pt x="10805668" y="2499487"/>
                  </a:lnTo>
                  <a:cubicBezTo>
                    <a:pt x="10805668" y="2528189"/>
                    <a:pt x="10782427" y="2551430"/>
                    <a:pt x="10753725" y="2551430"/>
                  </a:cubicBezTo>
                  <a:lnTo>
                    <a:pt x="51943" y="2551430"/>
                  </a:lnTo>
                  <a:cubicBezTo>
                    <a:pt x="23241" y="2551430"/>
                    <a:pt x="0" y="2528189"/>
                    <a:pt x="0" y="2499487"/>
                  </a:cubicBezTo>
                  <a:close/>
                </a:path>
              </a:pathLst>
            </a:custGeom>
            <a:solidFill>
              <a:srgbClr val="26262B"/>
            </a:solidFill>
          </p:spPr>
        </p:sp>
      </p:grpSp>
      <p:sp>
        <p:nvSpPr>
          <p:cNvPr name="TextBox 12" id="12"/>
          <p:cNvSpPr txBox="true"/>
          <p:nvPr/>
        </p:nvSpPr>
        <p:spPr>
          <a:xfrm rot="0">
            <a:off x="1169640" y="2663577"/>
            <a:ext cx="3249365" cy="434578"/>
          </a:xfrm>
          <a:prstGeom prst="rect">
            <a:avLst/>
          </a:prstGeom>
        </p:spPr>
        <p:txBody>
          <a:bodyPr anchor="t" rtlCol="false" tIns="0" lIns="0" bIns="0" rIns="0">
            <a:spAutoFit/>
          </a:bodyPr>
          <a:lstStyle/>
          <a:p>
            <a:pPr algn="l">
              <a:lnSpc>
                <a:spcPts val="3187"/>
              </a:lnSpc>
            </a:pPr>
            <a:r>
              <a:rPr lang="en-US" sz="2499">
                <a:solidFill>
                  <a:srgbClr val="E0D6DE"/>
                </a:solidFill>
                <a:latin typeface="Arimo"/>
                <a:ea typeface="Arimo"/>
                <a:cs typeface="Arimo"/>
                <a:sym typeface="Arimo"/>
              </a:rPr>
              <a:t>Unified Ecosystem</a:t>
            </a:r>
          </a:p>
        </p:txBody>
      </p:sp>
      <p:sp>
        <p:nvSpPr>
          <p:cNvPr name="TextBox 13" id="13"/>
          <p:cNvSpPr txBox="true"/>
          <p:nvPr/>
        </p:nvSpPr>
        <p:spPr>
          <a:xfrm rot="0">
            <a:off x="1169640" y="3168402"/>
            <a:ext cx="7584579" cy="917674"/>
          </a:xfrm>
          <a:prstGeom prst="rect">
            <a:avLst/>
          </a:prstGeom>
        </p:spPr>
        <p:txBody>
          <a:bodyPr anchor="t" rtlCol="false" tIns="0" lIns="0" bIns="0" rIns="0">
            <a:spAutoFit/>
          </a:bodyPr>
          <a:lstStyle/>
          <a:p>
            <a:pPr algn="l">
              <a:lnSpc>
                <a:spcPts val="3250"/>
              </a:lnSpc>
            </a:pPr>
            <a:r>
              <a:rPr lang="en-US" sz="2000">
                <a:solidFill>
                  <a:srgbClr val="E0D6DE"/>
                </a:solidFill>
                <a:latin typeface="Noto Sans"/>
                <a:ea typeface="Noto Sans"/>
                <a:cs typeface="Noto Sans"/>
                <a:sym typeface="Noto Sans"/>
              </a:rPr>
              <a:t>A single platform for group discovery, event organization, communication, and analytics.</a:t>
            </a:r>
          </a:p>
        </p:txBody>
      </p:sp>
      <p:grpSp>
        <p:nvGrpSpPr>
          <p:cNvPr name="Group 14" id="14"/>
          <p:cNvGrpSpPr/>
          <p:nvPr/>
        </p:nvGrpSpPr>
        <p:grpSpPr>
          <a:xfrm rot="0">
            <a:off x="9273928" y="2432297"/>
            <a:ext cx="8104286" cy="1913632"/>
            <a:chOff x="0" y="0"/>
            <a:chExt cx="10805715" cy="2551510"/>
          </a:xfrm>
        </p:grpSpPr>
        <p:sp>
          <p:nvSpPr>
            <p:cNvPr name="Freeform 15" id="15"/>
            <p:cNvSpPr/>
            <p:nvPr/>
          </p:nvSpPr>
          <p:spPr>
            <a:xfrm flipH="false" flipV="false" rot="0">
              <a:off x="0" y="0"/>
              <a:ext cx="10805668" cy="2551430"/>
            </a:xfrm>
            <a:custGeom>
              <a:avLst/>
              <a:gdLst/>
              <a:ahLst/>
              <a:cxnLst/>
              <a:rect r="r" b="b" t="t" l="l"/>
              <a:pathLst>
                <a:path h="2551430" w="10805668">
                  <a:moveTo>
                    <a:pt x="0" y="51943"/>
                  </a:moveTo>
                  <a:cubicBezTo>
                    <a:pt x="0" y="23241"/>
                    <a:pt x="23241" y="0"/>
                    <a:pt x="51943" y="0"/>
                  </a:cubicBezTo>
                  <a:lnTo>
                    <a:pt x="10753725" y="0"/>
                  </a:lnTo>
                  <a:cubicBezTo>
                    <a:pt x="10782427" y="0"/>
                    <a:pt x="10805668" y="23241"/>
                    <a:pt x="10805668" y="51943"/>
                  </a:cubicBezTo>
                  <a:lnTo>
                    <a:pt x="10805668" y="2499487"/>
                  </a:lnTo>
                  <a:cubicBezTo>
                    <a:pt x="10805668" y="2528189"/>
                    <a:pt x="10782427" y="2551430"/>
                    <a:pt x="10753725" y="2551430"/>
                  </a:cubicBezTo>
                  <a:lnTo>
                    <a:pt x="51943" y="2551430"/>
                  </a:lnTo>
                  <a:cubicBezTo>
                    <a:pt x="23241" y="2551430"/>
                    <a:pt x="0" y="2528189"/>
                    <a:pt x="0" y="2499487"/>
                  </a:cubicBezTo>
                  <a:close/>
                </a:path>
              </a:pathLst>
            </a:custGeom>
            <a:solidFill>
              <a:srgbClr val="26262B"/>
            </a:solidFill>
          </p:spPr>
        </p:sp>
      </p:grpSp>
      <p:sp>
        <p:nvSpPr>
          <p:cNvPr name="TextBox 16" id="16"/>
          <p:cNvSpPr txBox="true"/>
          <p:nvPr/>
        </p:nvSpPr>
        <p:spPr>
          <a:xfrm rot="0">
            <a:off x="9533781" y="2663577"/>
            <a:ext cx="3406527" cy="434578"/>
          </a:xfrm>
          <a:prstGeom prst="rect">
            <a:avLst/>
          </a:prstGeom>
        </p:spPr>
        <p:txBody>
          <a:bodyPr anchor="t" rtlCol="false" tIns="0" lIns="0" bIns="0" rIns="0">
            <a:spAutoFit/>
          </a:bodyPr>
          <a:lstStyle/>
          <a:p>
            <a:pPr algn="l">
              <a:lnSpc>
                <a:spcPts val="3187"/>
              </a:lnSpc>
            </a:pPr>
            <a:r>
              <a:rPr lang="en-US" sz="2499">
                <a:solidFill>
                  <a:srgbClr val="E0D6DE"/>
                </a:solidFill>
                <a:latin typeface="Arimo"/>
                <a:ea typeface="Arimo"/>
                <a:cs typeface="Arimo"/>
                <a:sym typeface="Arimo"/>
              </a:rPr>
              <a:t>User-Centric Design</a:t>
            </a:r>
          </a:p>
        </p:txBody>
      </p:sp>
      <p:sp>
        <p:nvSpPr>
          <p:cNvPr name="TextBox 17" id="17"/>
          <p:cNvSpPr txBox="true"/>
          <p:nvPr/>
        </p:nvSpPr>
        <p:spPr>
          <a:xfrm rot="0">
            <a:off x="9533781" y="3168402"/>
            <a:ext cx="7584579" cy="917674"/>
          </a:xfrm>
          <a:prstGeom prst="rect">
            <a:avLst/>
          </a:prstGeom>
        </p:spPr>
        <p:txBody>
          <a:bodyPr anchor="t" rtlCol="false" tIns="0" lIns="0" bIns="0" rIns="0">
            <a:spAutoFit/>
          </a:bodyPr>
          <a:lstStyle/>
          <a:p>
            <a:pPr algn="l">
              <a:lnSpc>
                <a:spcPts val="3250"/>
              </a:lnSpc>
            </a:pPr>
            <a:r>
              <a:rPr lang="en-US" sz="2000">
                <a:solidFill>
                  <a:srgbClr val="E0D6DE"/>
                </a:solidFill>
                <a:latin typeface="Noto Sans"/>
                <a:ea typeface="Noto Sans"/>
                <a:cs typeface="Noto Sans"/>
                <a:sym typeface="Noto Sans"/>
              </a:rPr>
              <a:t>Prioritizing intuitive navigation and a clean, modern interface for all user roles.</a:t>
            </a:r>
          </a:p>
        </p:txBody>
      </p:sp>
      <p:grpSp>
        <p:nvGrpSpPr>
          <p:cNvPr name="Group 18" id="18"/>
          <p:cNvGrpSpPr/>
          <p:nvPr/>
        </p:nvGrpSpPr>
        <p:grpSpPr>
          <a:xfrm rot="0">
            <a:off x="909786" y="4605784"/>
            <a:ext cx="8104286" cy="1913632"/>
            <a:chOff x="0" y="0"/>
            <a:chExt cx="10805715" cy="2551510"/>
          </a:xfrm>
        </p:grpSpPr>
        <p:sp>
          <p:nvSpPr>
            <p:cNvPr name="Freeform 19" id="19"/>
            <p:cNvSpPr/>
            <p:nvPr/>
          </p:nvSpPr>
          <p:spPr>
            <a:xfrm flipH="false" flipV="false" rot="0">
              <a:off x="0" y="0"/>
              <a:ext cx="10805668" cy="2551430"/>
            </a:xfrm>
            <a:custGeom>
              <a:avLst/>
              <a:gdLst/>
              <a:ahLst/>
              <a:cxnLst/>
              <a:rect r="r" b="b" t="t" l="l"/>
              <a:pathLst>
                <a:path h="2551430" w="10805668">
                  <a:moveTo>
                    <a:pt x="0" y="51943"/>
                  </a:moveTo>
                  <a:cubicBezTo>
                    <a:pt x="0" y="23241"/>
                    <a:pt x="23241" y="0"/>
                    <a:pt x="51943" y="0"/>
                  </a:cubicBezTo>
                  <a:lnTo>
                    <a:pt x="10753725" y="0"/>
                  </a:lnTo>
                  <a:cubicBezTo>
                    <a:pt x="10782427" y="0"/>
                    <a:pt x="10805668" y="23241"/>
                    <a:pt x="10805668" y="51943"/>
                  </a:cubicBezTo>
                  <a:lnTo>
                    <a:pt x="10805668" y="2499487"/>
                  </a:lnTo>
                  <a:cubicBezTo>
                    <a:pt x="10805668" y="2528189"/>
                    <a:pt x="10782427" y="2551430"/>
                    <a:pt x="10753725" y="2551430"/>
                  </a:cubicBezTo>
                  <a:lnTo>
                    <a:pt x="51943" y="2551430"/>
                  </a:lnTo>
                  <a:cubicBezTo>
                    <a:pt x="23241" y="2551430"/>
                    <a:pt x="0" y="2528189"/>
                    <a:pt x="0" y="2499487"/>
                  </a:cubicBezTo>
                  <a:close/>
                </a:path>
              </a:pathLst>
            </a:custGeom>
            <a:solidFill>
              <a:srgbClr val="26262B"/>
            </a:solidFill>
          </p:spPr>
        </p:sp>
      </p:grpSp>
      <p:sp>
        <p:nvSpPr>
          <p:cNvPr name="TextBox 20" id="20"/>
          <p:cNvSpPr txBox="true"/>
          <p:nvPr/>
        </p:nvSpPr>
        <p:spPr>
          <a:xfrm rot="0">
            <a:off x="1169640" y="4837063"/>
            <a:ext cx="4570959" cy="434577"/>
          </a:xfrm>
          <a:prstGeom prst="rect">
            <a:avLst/>
          </a:prstGeom>
        </p:spPr>
        <p:txBody>
          <a:bodyPr anchor="t" rtlCol="false" tIns="0" lIns="0" bIns="0" rIns="0">
            <a:spAutoFit/>
          </a:bodyPr>
          <a:lstStyle/>
          <a:p>
            <a:pPr algn="l">
              <a:lnSpc>
                <a:spcPts val="3187"/>
              </a:lnSpc>
            </a:pPr>
            <a:r>
              <a:rPr lang="en-US" sz="2499">
                <a:solidFill>
                  <a:srgbClr val="E0D6DE"/>
                </a:solidFill>
                <a:latin typeface="Arimo"/>
                <a:ea typeface="Arimo"/>
                <a:cs typeface="Arimo"/>
                <a:sym typeface="Arimo"/>
              </a:rPr>
              <a:t>Robust Group Management</a:t>
            </a:r>
          </a:p>
        </p:txBody>
      </p:sp>
      <p:sp>
        <p:nvSpPr>
          <p:cNvPr name="TextBox 21" id="21"/>
          <p:cNvSpPr txBox="true"/>
          <p:nvPr/>
        </p:nvSpPr>
        <p:spPr>
          <a:xfrm rot="0">
            <a:off x="1169640" y="5341887"/>
            <a:ext cx="7584579" cy="917674"/>
          </a:xfrm>
          <a:prstGeom prst="rect">
            <a:avLst/>
          </a:prstGeom>
        </p:spPr>
        <p:txBody>
          <a:bodyPr anchor="t" rtlCol="false" tIns="0" lIns="0" bIns="0" rIns="0">
            <a:spAutoFit/>
          </a:bodyPr>
          <a:lstStyle/>
          <a:p>
            <a:pPr algn="l">
              <a:lnSpc>
                <a:spcPts val="3250"/>
              </a:lnSpc>
            </a:pPr>
            <a:r>
              <a:rPr lang="en-US" sz="2000">
                <a:solidFill>
                  <a:srgbClr val="E0D6DE"/>
                </a:solidFill>
                <a:latin typeface="Noto Sans"/>
                <a:ea typeface="Noto Sans"/>
                <a:cs typeface="Noto Sans"/>
                <a:sym typeface="Noto Sans"/>
              </a:rPr>
              <a:t>Empowering organizers with fine-grained control over their groups and events.</a:t>
            </a:r>
          </a:p>
        </p:txBody>
      </p:sp>
      <p:grpSp>
        <p:nvGrpSpPr>
          <p:cNvPr name="Group 22" id="22"/>
          <p:cNvGrpSpPr/>
          <p:nvPr/>
        </p:nvGrpSpPr>
        <p:grpSpPr>
          <a:xfrm rot="0">
            <a:off x="9273928" y="4605784"/>
            <a:ext cx="8104286" cy="1913632"/>
            <a:chOff x="0" y="0"/>
            <a:chExt cx="10805715" cy="2551510"/>
          </a:xfrm>
        </p:grpSpPr>
        <p:sp>
          <p:nvSpPr>
            <p:cNvPr name="Freeform 23" id="23"/>
            <p:cNvSpPr/>
            <p:nvPr/>
          </p:nvSpPr>
          <p:spPr>
            <a:xfrm flipH="false" flipV="false" rot="0">
              <a:off x="0" y="0"/>
              <a:ext cx="10805668" cy="2551430"/>
            </a:xfrm>
            <a:custGeom>
              <a:avLst/>
              <a:gdLst/>
              <a:ahLst/>
              <a:cxnLst/>
              <a:rect r="r" b="b" t="t" l="l"/>
              <a:pathLst>
                <a:path h="2551430" w="10805668">
                  <a:moveTo>
                    <a:pt x="0" y="51943"/>
                  </a:moveTo>
                  <a:cubicBezTo>
                    <a:pt x="0" y="23241"/>
                    <a:pt x="23241" y="0"/>
                    <a:pt x="51943" y="0"/>
                  </a:cubicBezTo>
                  <a:lnTo>
                    <a:pt x="10753725" y="0"/>
                  </a:lnTo>
                  <a:cubicBezTo>
                    <a:pt x="10782427" y="0"/>
                    <a:pt x="10805668" y="23241"/>
                    <a:pt x="10805668" y="51943"/>
                  </a:cubicBezTo>
                  <a:lnTo>
                    <a:pt x="10805668" y="2499487"/>
                  </a:lnTo>
                  <a:cubicBezTo>
                    <a:pt x="10805668" y="2528189"/>
                    <a:pt x="10782427" y="2551430"/>
                    <a:pt x="10753725" y="2551430"/>
                  </a:cubicBezTo>
                  <a:lnTo>
                    <a:pt x="51943" y="2551430"/>
                  </a:lnTo>
                  <a:cubicBezTo>
                    <a:pt x="23241" y="2551430"/>
                    <a:pt x="0" y="2528189"/>
                    <a:pt x="0" y="2499487"/>
                  </a:cubicBezTo>
                  <a:close/>
                </a:path>
              </a:pathLst>
            </a:custGeom>
            <a:solidFill>
              <a:srgbClr val="26262B"/>
            </a:solidFill>
          </p:spPr>
        </p:sp>
      </p:grpSp>
      <p:sp>
        <p:nvSpPr>
          <p:cNvPr name="TextBox 24" id="24"/>
          <p:cNvSpPr txBox="true"/>
          <p:nvPr/>
        </p:nvSpPr>
        <p:spPr>
          <a:xfrm rot="0">
            <a:off x="9533781" y="4837063"/>
            <a:ext cx="3358754" cy="434577"/>
          </a:xfrm>
          <a:prstGeom prst="rect">
            <a:avLst/>
          </a:prstGeom>
        </p:spPr>
        <p:txBody>
          <a:bodyPr anchor="t" rtlCol="false" tIns="0" lIns="0" bIns="0" rIns="0">
            <a:spAutoFit/>
          </a:bodyPr>
          <a:lstStyle/>
          <a:p>
            <a:pPr algn="l">
              <a:lnSpc>
                <a:spcPts val="3187"/>
              </a:lnSpc>
            </a:pPr>
            <a:r>
              <a:rPr lang="en-US" sz="2499">
                <a:solidFill>
                  <a:srgbClr val="E0D6DE"/>
                </a:solidFill>
                <a:latin typeface="Arimo"/>
                <a:ea typeface="Arimo"/>
                <a:cs typeface="Arimo"/>
                <a:sym typeface="Arimo"/>
              </a:rPr>
              <a:t>Enhanced Discovery</a:t>
            </a:r>
          </a:p>
        </p:txBody>
      </p:sp>
      <p:sp>
        <p:nvSpPr>
          <p:cNvPr name="TextBox 25" id="25"/>
          <p:cNvSpPr txBox="true"/>
          <p:nvPr/>
        </p:nvSpPr>
        <p:spPr>
          <a:xfrm rot="0">
            <a:off x="9533781" y="5341887"/>
            <a:ext cx="7584579" cy="917674"/>
          </a:xfrm>
          <a:prstGeom prst="rect">
            <a:avLst/>
          </a:prstGeom>
        </p:spPr>
        <p:txBody>
          <a:bodyPr anchor="t" rtlCol="false" tIns="0" lIns="0" bIns="0" rIns="0">
            <a:spAutoFit/>
          </a:bodyPr>
          <a:lstStyle/>
          <a:p>
            <a:pPr algn="l">
              <a:lnSpc>
                <a:spcPts val="3250"/>
              </a:lnSpc>
            </a:pPr>
            <a:r>
              <a:rPr lang="en-US" sz="2000">
                <a:solidFill>
                  <a:srgbClr val="E0D6DE"/>
                </a:solidFill>
                <a:latin typeface="Noto Sans"/>
                <a:ea typeface="Noto Sans"/>
                <a:cs typeface="Noto Sans"/>
                <a:sym typeface="Noto Sans"/>
              </a:rPr>
              <a:t>Intelligent search and filtering to connect users with highly relevant communities.</a:t>
            </a:r>
          </a:p>
        </p:txBody>
      </p:sp>
      <p:grpSp>
        <p:nvGrpSpPr>
          <p:cNvPr name="Group 26" id="26"/>
          <p:cNvGrpSpPr/>
          <p:nvPr/>
        </p:nvGrpSpPr>
        <p:grpSpPr>
          <a:xfrm rot="0">
            <a:off x="909786" y="6779270"/>
            <a:ext cx="8104286" cy="1913633"/>
            <a:chOff x="0" y="0"/>
            <a:chExt cx="10805715" cy="2551510"/>
          </a:xfrm>
        </p:grpSpPr>
        <p:sp>
          <p:nvSpPr>
            <p:cNvPr name="Freeform 27" id="27"/>
            <p:cNvSpPr/>
            <p:nvPr/>
          </p:nvSpPr>
          <p:spPr>
            <a:xfrm flipH="false" flipV="false" rot="0">
              <a:off x="0" y="0"/>
              <a:ext cx="10805668" cy="2551430"/>
            </a:xfrm>
            <a:custGeom>
              <a:avLst/>
              <a:gdLst/>
              <a:ahLst/>
              <a:cxnLst/>
              <a:rect r="r" b="b" t="t" l="l"/>
              <a:pathLst>
                <a:path h="2551430" w="10805668">
                  <a:moveTo>
                    <a:pt x="0" y="51943"/>
                  </a:moveTo>
                  <a:cubicBezTo>
                    <a:pt x="0" y="23241"/>
                    <a:pt x="23241" y="0"/>
                    <a:pt x="51943" y="0"/>
                  </a:cubicBezTo>
                  <a:lnTo>
                    <a:pt x="10753725" y="0"/>
                  </a:lnTo>
                  <a:cubicBezTo>
                    <a:pt x="10782427" y="0"/>
                    <a:pt x="10805668" y="23241"/>
                    <a:pt x="10805668" y="51943"/>
                  </a:cubicBezTo>
                  <a:lnTo>
                    <a:pt x="10805668" y="2499487"/>
                  </a:lnTo>
                  <a:cubicBezTo>
                    <a:pt x="10805668" y="2528189"/>
                    <a:pt x="10782427" y="2551430"/>
                    <a:pt x="10753725" y="2551430"/>
                  </a:cubicBezTo>
                  <a:lnTo>
                    <a:pt x="51943" y="2551430"/>
                  </a:lnTo>
                  <a:cubicBezTo>
                    <a:pt x="23241" y="2551430"/>
                    <a:pt x="0" y="2528189"/>
                    <a:pt x="0" y="2499487"/>
                  </a:cubicBezTo>
                  <a:close/>
                </a:path>
              </a:pathLst>
            </a:custGeom>
            <a:solidFill>
              <a:srgbClr val="26262B"/>
            </a:solidFill>
          </p:spPr>
        </p:sp>
      </p:grpSp>
      <p:sp>
        <p:nvSpPr>
          <p:cNvPr name="TextBox 28" id="28"/>
          <p:cNvSpPr txBox="true"/>
          <p:nvPr/>
        </p:nvSpPr>
        <p:spPr>
          <a:xfrm rot="0">
            <a:off x="1169640" y="7010549"/>
            <a:ext cx="3806130" cy="434578"/>
          </a:xfrm>
          <a:prstGeom prst="rect">
            <a:avLst/>
          </a:prstGeom>
        </p:spPr>
        <p:txBody>
          <a:bodyPr anchor="t" rtlCol="false" tIns="0" lIns="0" bIns="0" rIns="0">
            <a:spAutoFit/>
          </a:bodyPr>
          <a:lstStyle/>
          <a:p>
            <a:pPr algn="l">
              <a:lnSpc>
                <a:spcPts val="3187"/>
              </a:lnSpc>
            </a:pPr>
            <a:r>
              <a:rPr lang="en-US" sz="2499">
                <a:solidFill>
                  <a:srgbClr val="E0D6DE"/>
                </a:solidFill>
                <a:latin typeface="Arimo"/>
                <a:ea typeface="Arimo"/>
                <a:cs typeface="Arimo"/>
                <a:sym typeface="Arimo"/>
              </a:rPr>
              <a:t>Real-time Engagement</a:t>
            </a:r>
          </a:p>
        </p:txBody>
      </p:sp>
      <p:sp>
        <p:nvSpPr>
          <p:cNvPr name="TextBox 29" id="29"/>
          <p:cNvSpPr txBox="true"/>
          <p:nvPr/>
        </p:nvSpPr>
        <p:spPr>
          <a:xfrm rot="0">
            <a:off x="1169640" y="7515374"/>
            <a:ext cx="7584579" cy="917674"/>
          </a:xfrm>
          <a:prstGeom prst="rect">
            <a:avLst/>
          </a:prstGeom>
        </p:spPr>
        <p:txBody>
          <a:bodyPr anchor="t" rtlCol="false" tIns="0" lIns="0" bIns="0" rIns="0">
            <a:spAutoFit/>
          </a:bodyPr>
          <a:lstStyle/>
          <a:p>
            <a:pPr algn="l">
              <a:lnSpc>
                <a:spcPts val="3250"/>
              </a:lnSpc>
            </a:pPr>
            <a:r>
              <a:rPr lang="en-US" sz="2000">
                <a:solidFill>
                  <a:srgbClr val="E0D6DE"/>
                </a:solidFill>
                <a:latin typeface="Noto Sans"/>
                <a:ea typeface="Noto Sans"/>
                <a:cs typeface="Noto Sans"/>
                <a:sym typeface="Noto Sans"/>
              </a:rPr>
              <a:t>Integrated chat, discussion forums, and notifications for dynamic interaction.</a:t>
            </a:r>
          </a:p>
        </p:txBody>
      </p:sp>
      <p:grpSp>
        <p:nvGrpSpPr>
          <p:cNvPr name="Group 30" id="30"/>
          <p:cNvGrpSpPr/>
          <p:nvPr/>
        </p:nvGrpSpPr>
        <p:grpSpPr>
          <a:xfrm rot="0">
            <a:off x="9273928" y="6779270"/>
            <a:ext cx="8104286" cy="1913633"/>
            <a:chOff x="0" y="0"/>
            <a:chExt cx="10805715" cy="2551510"/>
          </a:xfrm>
        </p:grpSpPr>
        <p:sp>
          <p:nvSpPr>
            <p:cNvPr name="Freeform 31" id="31"/>
            <p:cNvSpPr/>
            <p:nvPr/>
          </p:nvSpPr>
          <p:spPr>
            <a:xfrm flipH="false" flipV="false" rot="0">
              <a:off x="0" y="0"/>
              <a:ext cx="10805668" cy="2551430"/>
            </a:xfrm>
            <a:custGeom>
              <a:avLst/>
              <a:gdLst/>
              <a:ahLst/>
              <a:cxnLst/>
              <a:rect r="r" b="b" t="t" l="l"/>
              <a:pathLst>
                <a:path h="2551430" w="10805668">
                  <a:moveTo>
                    <a:pt x="0" y="51943"/>
                  </a:moveTo>
                  <a:cubicBezTo>
                    <a:pt x="0" y="23241"/>
                    <a:pt x="23241" y="0"/>
                    <a:pt x="51943" y="0"/>
                  </a:cubicBezTo>
                  <a:lnTo>
                    <a:pt x="10753725" y="0"/>
                  </a:lnTo>
                  <a:cubicBezTo>
                    <a:pt x="10782427" y="0"/>
                    <a:pt x="10805668" y="23241"/>
                    <a:pt x="10805668" y="51943"/>
                  </a:cubicBezTo>
                  <a:lnTo>
                    <a:pt x="10805668" y="2499487"/>
                  </a:lnTo>
                  <a:cubicBezTo>
                    <a:pt x="10805668" y="2528189"/>
                    <a:pt x="10782427" y="2551430"/>
                    <a:pt x="10753725" y="2551430"/>
                  </a:cubicBezTo>
                  <a:lnTo>
                    <a:pt x="51943" y="2551430"/>
                  </a:lnTo>
                  <a:cubicBezTo>
                    <a:pt x="23241" y="2551430"/>
                    <a:pt x="0" y="2528189"/>
                    <a:pt x="0" y="2499487"/>
                  </a:cubicBezTo>
                  <a:close/>
                </a:path>
              </a:pathLst>
            </a:custGeom>
            <a:solidFill>
              <a:srgbClr val="26262B"/>
            </a:solidFill>
          </p:spPr>
        </p:sp>
      </p:grpSp>
      <p:sp>
        <p:nvSpPr>
          <p:cNvPr name="TextBox 32" id="32"/>
          <p:cNvSpPr txBox="true"/>
          <p:nvPr/>
        </p:nvSpPr>
        <p:spPr>
          <a:xfrm rot="0">
            <a:off x="9533781" y="7010549"/>
            <a:ext cx="3249365" cy="434578"/>
          </a:xfrm>
          <a:prstGeom prst="rect">
            <a:avLst/>
          </a:prstGeom>
        </p:spPr>
        <p:txBody>
          <a:bodyPr anchor="t" rtlCol="false" tIns="0" lIns="0" bIns="0" rIns="0">
            <a:spAutoFit/>
          </a:bodyPr>
          <a:lstStyle/>
          <a:p>
            <a:pPr algn="l">
              <a:lnSpc>
                <a:spcPts val="3187"/>
              </a:lnSpc>
            </a:pPr>
            <a:r>
              <a:rPr lang="en-US" sz="2499">
                <a:solidFill>
                  <a:srgbClr val="E0D6DE"/>
                </a:solidFill>
                <a:latin typeface="Arimo"/>
                <a:ea typeface="Arimo"/>
                <a:cs typeface="Arimo"/>
                <a:sym typeface="Arimo"/>
              </a:rPr>
              <a:t>Scalability</a:t>
            </a:r>
          </a:p>
        </p:txBody>
      </p:sp>
      <p:sp>
        <p:nvSpPr>
          <p:cNvPr name="TextBox 33" id="33"/>
          <p:cNvSpPr txBox="true"/>
          <p:nvPr/>
        </p:nvSpPr>
        <p:spPr>
          <a:xfrm rot="0">
            <a:off x="9533781" y="7515374"/>
            <a:ext cx="7584579" cy="917674"/>
          </a:xfrm>
          <a:prstGeom prst="rect">
            <a:avLst/>
          </a:prstGeom>
        </p:spPr>
        <p:txBody>
          <a:bodyPr anchor="t" rtlCol="false" tIns="0" lIns="0" bIns="0" rIns="0">
            <a:spAutoFit/>
          </a:bodyPr>
          <a:lstStyle/>
          <a:p>
            <a:pPr algn="l">
              <a:lnSpc>
                <a:spcPts val="3250"/>
              </a:lnSpc>
            </a:pPr>
            <a:r>
              <a:rPr lang="en-US" sz="2000">
                <a:solidFill>
                  <a:srgbClr val="E0D6DE"/>
                </a:solidFill>
                <a:latin typeface="Noto Sans"/>
                <a:ea typeface="Noto Sans"/>
                <a:cs typeface="Noto Sans"/>
                <a:sym typeface="Noto Sans"/>
              </a:rPr>
              <a:t>Designed to support a growing user base and a multitude of groups and events without performance degradation.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TextBox 8" id="8"/>
          <p:cNvSpPr txBox="true"/>
          <p:nvPr/>
        </p:nvSpPr>
        <p:spPr>
          <a:xfrm rot="0">
            <a:off x="992238" y="1951435"/>
            <a:ext cx="4252912" cy="569714"/>
          </a:xfrm>
          <a:prstGeom prst="rect">
            <a:avLst/>
          </a:prstGeom>
        </p:spPr>
        <p:txBody>
          <a:bodyPr anchor="t" rtlCol="false" tIns="0" lIns="0" bIns="0" rIns="0">
            <a:spAutoFit/>
          </a:bodyPr>
          <a:lstStyle/>
          <a:p>
            <a:pPr algn="l">
              <a:lnSpc>
                <a:spcPts val="4125"/>
              </a:lnSpc>
            </a:pPr>
            <a:r>
              <a:rPr lang="en-US" sz="3312">
                <a:solidFill>
                  <a:srgbClr val="97B8FF"/>
                </a:solidFill>
                <a:latin typeface="Arimo"/>
                <a:ea typeface="Arimo"/>
                <a:cs typeface="Arimo"/>
                <a:sym typeface="Arimo"/>
              </a:rPr>
              <a:t>Stakeholders</a:t>
            </a:r>
          </a:p>
        </p:txBody>
      </p:sp>
      <p:sp>
        <p:nvSpPr>
          <p:cNvPr name="TextBox 9" id="9"/>
          <p:cNvSpPr txBox="true"/>
          <p:nvPr/>
        </p:nvSpPr>
        <p:spPr>
          <a:xfrm rot="0">
            <a:off x="992238" y="3002459"/>
            <a:ext cx="16303526" cy="539354"/>
          </a:xfrm>
          <a:prstGeom prst="rect">
            <a:avLst/>
          </a:prstGeom>
        </p:spPr>
        <p:txBody>
          <a:bodyPr anchor="t" rtlCol="false" tIns="0" lIns="0" bIns="0" rIns="0">
            <a:spAutoFit/>
          </a:bodyPr>
          <a:lstStyle/>
          <a:p>
            <a:pPr algn="l">
              <a:lnSpc>
                <a:spcPts val="3562"/>
              </a:lnSpc>
            </a:pPr>
            <a:r>
              <a:rPr lang="en-US" sz="2187">
                <a:solidFill>
                  <a:srgbClr val="E0D6DE"/>
                </a:solidFill>
                <a:latin typeface="Noto Sans"/>
                <a:ea typeface="Noto Sans"/>
                <a:cs typeface="Noto Sans"/>
                <a:sym typeface="Noto Sans"/>
              </a:rPr>
              <a:t>The success of ConnectLocal relies on effectively serving various stakeholders:</a:t>
            </a:r>
          </a:p>
        </p:txBody>
      </p:sp>
      <p:sp>
        <p:nvSpPr>
          <p:cNvPr name="TextBox 10" id="10"/>
          <p:cNvSpPr txBox="true"/>
          <p:nvPr/>
        </p:nvSpPr>
        <p:spPr>
          <a:xfrm rot="0">
            <a:off x="992238" y="4030116"/>
            <a:ext cx="7805886" cy="539354"/>
          </a:xfrm>
          <a:prstGeom prst="rect">
            <a:avLst/>
          </a:prstGeom>
        </p:spPr>
        <p:txBody>
          <a:bodyPr anchor="t" rtlCol="false" tIns="0" lIns="0" bIns="0" rIns="0">
            <a:spAutoFit/>
          </a:bodyPr>
          <a:lstStyle/>
          <a:p>
            <a:pPr algn="l">
              <a:lnSpc>
                <a:spcPts val="3562"/>
              </a:lnSpc>
            </a:pPr>
            <a:r>
              <a:rPr lang="en-US" sz="2187" b="true">
                <a:solidFill>
                  <a:srgbClr val="E0D6DE"/>
                </a:solidFill>
                <a:latin typeface="Noto Sans Bold"/>
                <a:ea typeface="Noto Sans Bold"/>
                <a:cs typeface="Noto Sans Bold"/>
                <a:sym typeface="Noto Sans Bold"/>
              </a:rPr>
              <a:t>Primary Users:</a:t>
            </a:r>
          </a:p>
        </p:txBody>
      </p:sp>
      <p:sp>
        <p:nvSpPr>
          <p:cNvPr name="TextBox 11" id="11"/>
          <p:cNvSpPr txBox="true"/>
          <p:nvPr/>
        </p:nvSpPr>
        <p:spPr>
          <a:xfrm rot="0">
            <a:off x="992238" y="4738836"/>
            <a:ext cx="780588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Group Organizers:</a:t>
            </a:r>
            <a:r>
              <a:rPr lang="en-US" sz="2187">
                <a:solidFill>
                  <a:srgbClr val="E0D6DE"/>
                </a:solidFill>
                <a:latin typeface="Noto Sans"/>
                <a:ea typeface="Noto Sans"/>
                <a:cs typeface="Noto Sans"/>
                <a:sym typeface="Noto Sans"/>
              </a:rPr>
              <a:t> Individuals or entities responsible for creating and managing groups and events.</a:t>
            </a:r>
          </a:p>
        </p:txBody>
      </p:sp>
      <p:sp>
        <p:nvSpPr>
          <p:cNvPr name="TextBox 12" id="12"/>
          <p:cNvSpPr txBox="true"/>
          <p:nvPr/>
        </p:nvSpPr>
        <p:spPr>
          <a:xfrm rot="0">
            <a:off x="992238" y="5745213"/>
            <a:ext cx="780588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Group Members/Event Attendees:</a:t>
            </a:r>
            <a:r>
              <a:rPr lang="en-US" sz="2187">
                <a:solidFill>
                  <a:srgbClr val="E0D6DE"/>
                </a:solidFill>
                <a:latin typeface="Noto Sans"/>
                <a:ea typeface="Noto Sans"/>
                <a:cs typeface="Noto Sans"/>
                <a:sym typeface="Noto Sans"/>
              </a:rPr>
              <a:t> Individuals who join groups and participate in events.</a:t>
            </a:r>
          </a:p>
        </p:txBody>
      </p:sp>
      <p:sp>
        <p:nvSpPr>
          <p:cNvPr name="TextBox 13" id="13"/>
          <p:cNvSpPr txBox="true"/>
          <p:nvPr/>
        </p:nvSpPr>
        <p:spPr>
          <a:xfrm rot="0">
            <a:off x="992238" y="6751587"/>
            <a:ext cx="7805886" cy="1446610"/>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Platform Administrators:</a:t>
            </a:r>
            <a:r>
              <a:rPr lang="en-US" sz="2187">
                <a:solidFill>
                  <a:srgbClr val="E0D6DE"/>
                </a:solidFill>
                <a:latin typeface="Noto Sans"/>
                <a:ea typeface="Noto Sans"/>
                <a:cs typeface="Noto Sans"/>
                <a:sym typeface="Noto Sans"/>
              </a:rPr>
              <a:t> The team responsible for maintaining the platform, user support, and overall system health.</a:t>
            </a:r>
          </a:p>
        </p:txBody>
      </p:sp>
      <p:sp>
        <p:nvSpPr>
          <p:cNvPr name="TextBox 14" id="14"/>
          <p:cNvSpPr txBox="true"/>
          <p:nvPr/>
        </p:nvSpPr>
        <p:spPr>
          <a:xfrm rot="0">
            <a:off x="9499401" y="4030116"/>
            <a:ext cx="7805886" cy="539354"/>
          </a:xfrm>
          <a:prstGeom prst="rect">
            <a:avLst/>
          </a:prstGeom>
        </p:spPr>
        <p:txBody>
          <a:bodyPr anchor="t" rtlCol="false" tIns="0" lIns="0" bIns="0" rIns="0">
            <a:spAutoFit/>
          </a:bodyPr>
          <a:lstStyle/>
          <a:p>
            <a:pPr algn="l">
              <a:lnSpc>
                <a:spcPts val="3562"/>
              </a:lnSpc>
            </a:pPr>
            <a:r>
              <a:rPr lang="en-US" sz="2187" b="true">
                <a:solidFill>
                  <a:srgbClr val="E0D6DE"/>
                </a:solidFill>
                <a:latin typeface="Noto Sans Bold"/>
                <a:ea typeface="Noto Sans Bold"/>
                <a:cs typeface="Noto Sans Bold"/>
                <a:sym typeface="Noto Sans Bold"/>
              </a:rPr>
              <a:t>Secondary Stakeholders:</a:t>
            </a:r>
          </a:p>
        </p:txBody>
      </p:sp>
      <p:sp>
        <p:nvSpPr>
          <p:cNvPr name="TextBox 15" id="15"/>
          <p:cNvSpPr txBox="true"/>
          <p:nvPr/>
        </p:nvSpPr>
        <p:spPr>
          <a:xfrm rot="0">
            <a:off x="9499401" y="4738836"/>
            <a:ext cx="780588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Local Businesses/Venues:</a:t>
            </a:r>
            <a:r>
              <a:rPr lang="en-US" sz="2187">
                <a:solidFill>
                  <a:srgbClr val="E0D6DE"/>
                </a:solidFill>
                <a:latin typeface="Noto Sans"/>
                <a:ea typeface="Noto Sans"/>
                <a:cs typeface="Noto Sans"/>
                <a:sym typeface="Noto Sans"/>
              </a:rPr>
              <a:t> Who might host events or offer services to groups.</a:t>
            </a:r>
          </a:p>
        </p:txBody>
      </p:sp>
      <p:sp>
        <p:nvSpPr>
          <p:cNvPr name="TextBox 16" id="16"/>
          <p:cNvSpPr txBox="true"/>
          <p:nvPr/>
        </p:nvSpPr>
        <p:spPr>
          <a:xfrm rot="0">
            <a:off x="9499401" y="5745213"/>
            <a:ext cx="780588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Community Organizations:</a:t>
            </a:r>
            <a:r>
              <a:rPr lang="en-US" sz="2187">
                <a:solidFill>
                  <a:srgbClr val="E0D6DE"/>
                </a:solidFill>
                <a:latin typeface="Noto Sans"/>
                <a:ea typeface="Noto Sans"/>
                <a:cs typeface="Noto Sans"/>
                <a:sym typeface="Noto Sans"/>
              </a:rPr>
              <a:t> Non-profits or associations looking to expand their reach and engagement.</a:t>
            </a:r>
          </a:p>
        </p:txBody>
      </p:sp>
      <p:sp>
        <p:nvSpPr>
          <p:cNvPr name="TextBox 17" id="17"/>
          <p:cNvSpPr txBox="true"/>
          <p:nvPr/>
        </p:nvSpPr>
        <p:spPr>
          <a:xfrm rot="0">
            <a:off x="9499401" y="6751587"/>
            <a:ext cx="7805886" cy="1446610"/>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Advertisers/Sponsors:</a:t>
            </a:r>
            <a:r>
              <a:rPr lang="en-US" sz="2187">
                <a:solidFill>
                  <a:srgbClr val="E0D6DE"/>
                </a:solidFill>
                <a:latin typeface="Noto Sans"/>
                <a:ea typeface="Noto Sans"/>
                <a:cs typeface="Noto Sans"/>
                <a:sym typeface="Noto Sans"/>
              </a:rPr>
              <a:t> Businesses interested in reaching the platform's user base (future consideration for monetization).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TextBox 8" id="8"/>
          <p:cNvSpPr txBox="true"/>
          <p:nvPr/>
        </p:nvSpPr>
        <p:spPr>
          <a:xfrm rot="0">
            <a:off x="992238" y="923925"/>
            <a:ext cx="4724102" cy="569714"/>
          </a:xfrm>
          <a:prstGeom prst="rect">
            <a:avLst/>
          </a:prstGeom>
        </p:spPr>
        <p:txBody>
          <a:bodyPr anchor="t" rtlCol="false" tIns="0" lIns="0" bIns="0" rIns="0">
            <a:spAutoFit/>
          </a:bodyPr>
          <a:lstStyle/>
          <a:p>
            <a:pPr algn="l">
              <a:lnSpc>
                <a:spcPts val="4125"/>
              </a:lnSpc>
            </a:pPr>
            <a:r>
              <a:rPr lang="en-US" sz="3312">
                <a:solidFill>
                  <a:srgbClr val="97B8FF"/>
                </a:solidFill>
                <a:latin typeface="Arimo"/>
                <a:ea typeface="Arimo"/>
                <a:cs typeface="Arimo"/>
                <a:sym typeface="Arimo"/>
              </a:rPr>
              <a:t>Requirement Analysis</a:t>
            </a:r>
          </a:p>
        </p:txBody>
      </p:sp>
      <p:sp>
        <p:nvSpPr>
          <p:cNvPr name="TextBox 9" id="9"/>
          <p:cNvSpPr txBox="true"/>
          <p:nvPr/>
        </p:nvSpPr>
        <p:spPr>
          <a:xfrm rot="0">
            <a:off x="992238" y="1739056"/>
            <a:ext cx="5439221" cy="569714"/>
          </a:xfrm>
          <a:prstGeom prst="rect">
            <a:avLst/>
          </a:prstGeom>
        </p:spPr>
        <p:txBody>
          <a:bodyPr anchor="t" rtlCol="false" tIns="0" lIns="0" bIns="0" rIns="0">
            <a:spAutoFit/>
          </a:bodyPr>
          <a:lstStyle/>
          <a:p>
            <a:pPr algn="l">
              <a:lnSpc>
                <a:spcPts val="4125"/>
              </a:lnSpc>
            </a:pPr>
            <a:r>
              <a:rPr lang="en-US" sz="3312">
                <a:solidFill>
                  <a:srgbClr val="97B8FF"/>
                </a:solidFill>
                <a:latin typeface="Arimo"/>
                <a:ea typeface="Arimo"/>
                <a:cs typeface="Arimo"/>
                <a:sym typeface="Arimo"/>
              </a:rPr>
              <a:t>Functional Requirements</a:t>
            </a:r>
          </a:p>
        </p:txBody>
      </p:sp>
      <p:sp>
        <p:nvSpPr>
          <p:cNvPr name="TextBox 10" id="10"/>
          <p:cNvSpPr txBox="true"/>
          <p:nvPr/>
        </p:nvSpPr>
        <p:spPr>
          <a:xfrm rot="0">
            <a:off x="992238" y="2648247"/>
            <a:ext cx="1630352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User Management:</a:t>
            </a:r>
            <a:r>
              <a:rPr lang="en-US" sz="2187">
                <a:solidFill>
                  <a:srgbClr val="E0D6DE"/>
                </a:solidFill>
                <a:latin typeface="Noto Sans"/>
                <a:ea typeface="Noto Sans"/>
                <a:cs typeface="Noto Sans"/>
                <a:sym typeface="Noto Sans"/>
              </a:rPr>
              <a:t> User registration, login/logout, profile creation/editing, password management (reset, change), account deactivation.</a:t>
            </a:r>
          </a:p>
        </p:txBody>
      </p:sp>
      <p:sp>
        <p:nvSpPr>
          <p:cNvPr name="TextBox 11" id="11"/>
          <p:cNvSpPr txBox="true"/>
          <p:nvPr/>
        </p:nvSpPr>
        <p:spPr>
          <a:xfrm rot="0">
            <a:off x="992238" y="3654624"/>
            <a:ext cx="1630352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Group Management:</a:t>
            </a:r>
            <a:r>
              <a:rPr lang="en-US" sz="2187">
                <a:solidFill>
                  <a:srgbClr val="E0D6DE"/>
                </a:solidFill>
                <a:latin typeface="Noto Sans"/>
                <a:ea typeface="Noto Sans"/>
                <a:cs typeface="Noto Sans"/>
                <a:sym typeface="Noto Sans"/>
              </a:rPr>
              <a:t> Create/edit/delete groups, join/leave groups, set group privacy (public/private), manage group members (add, remove, assign roles), group discussion forums.</a:t>
            </a:r>
          </a:p>
        </p:txBody>
      </p:sp>
      <p:sp>
        <p:nvSpPr>
          <p:cNvPr name="TextBox 12" id="12"/>
          <p:cNvSpPr txBox="true"/>
          <p:nvPr/>
        </p:nvSpPr>
        <p:spPr>
          <a:xfrm rot="0">
            <a:off x="992238" y="4660999"/>
            <a:ext cx="1630352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Event Management:</a:t>
            </a:r>
            <a:r>
              <a:rPr lang="en-US" sz="2187">
                <a:solidFill>
                  <a:srgbClr val="E0D6DE"/>
                </a:solidFill>
                <a:latin typeface="Noto Sans"/>
                <a:ea typeface="Noto Sans"/>
                <a:cs typeface="Noto Sans"/>
                <a:sym typeface="Noto Sans"/>
              </a:rPr>
              <a:t> Create/edit/delete events, set event details (date, time, location, description), RSVP functionality (attend, decline, maybe), attendee list management, event reminders/notifications.</a:t>
            </a:r>
          </a:p>
        </p:txBody>
      </p:sp>
      <p:sp>
        <p:nvSpPr>
          <p:cNvPr name="TextBox 13" id="13"/>
          <p:cNvSpPr txBox="true"/>
          <p:nvPr/>
        </p:nvSpPr>
        <p:spPr>
          <a:xfrm rot="0">
            <a:off x="992238" y="5667375"/>
            <a:ext cx="1630352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Discovery &amp; Search:</a:t>
            </a:r>
            <a:r>
              <a:rPr lang="en-US" sz="2187">
                <a:solidFill>
                  <a:srgbClr val="E0D6DE"/>
                </a:solidFill>
                <a:latin typeface="Noto Sans"/>
                <a:ea typeface="Noto Sans"/>
                <a:cs typeface="Noto Sans"/>
                <a:sym typeface="Noto Sans"/>
              </a:rPr>
              <a:t> Search groups by name/interest/location, search events by date/category/location, filter search results.</a:t>
            </a:r>
          </a:p>
        </p:txBody>
      </p:sp>
      <p:sp>
        <p:nvSpPr>
          <p:cNvPr name="TextBox 14" id="14"/>
          <p:cNvSpPr txBox="true"/>
          <p:nvPr/>
        </p:nvSpPr>
        <p:spPr>
          <a:xfrm rot="0">
            <a:off x="992238" y="6673751"/>
            <a:ext cx="16303526" cy="539354"/>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Communication:</a:t>
            </a:r>
            <a:r>
              <a:rPr lang="en-US" sz="2187">
                <a:solidFill>
                  <a:srgbClr val="E0D6DE"/>
                </a:solidFill>
                <a:latin typeface="Noto Sans"/>
                <a:ea typeface="Noto Sans"/>
                <a:cs typeface="Noto Sans"/>
                <a:sym typeface="Noto Sans"/>
              </a:rPr>
              <a:t> In-app messaging between group members, group-wide announcements, event-specific chat.</a:t>
            </a:r>
          </a:p>
        </p:txBody>
      </p:sp>
      <p:sp>
        <p:nvSpPr>
          <p:cNvPr name="TextBox 15" id="15"/>
          <p:cNvSpPr txBox="true"/>
          <p:nvPr/>
        </p:nvSpPr>
        <p:spPr>
          <a:xfrm rot="0">
            <a:off x="992238" y="7226499"/>
            <a:ext cx="16303526" cy="539354"/>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Notifications:</a:t>
            </a:r>
            <a:r>
              <a:rPr lang="en-US" sz="2187">
                <a:solidFill>
                  <a:srgbClr val="E0D6DE"/>
                </a:solidFill>
                <a:latin typeface="Noto Sans"/>
                <a:ea typeface="Noto Sans"/>
                <a:cs typeface="Noto Sans"/>
                <a:sym typeface="Noto Sans"/>
              </a:rPr>
              <a:t> Real-time notifications for new events, messages, RSVPs, and group updates.</a:t>
            </a:r>
          </a:p>
        </p:txBody>
      </p:sp>
      <p:sp>
        <p:nvSpPr>
          <p:cNvPr name="TextBox 16" id="16"/>
          <p:cNvSpPr txBox="true"/>
          <p:nvPr/>
        </p:nvSpPr>
        <p:spPr>
          <a:xfrm rot="0">
            <a:off x="992238" y="7779246"/>
            <a:ext cx="1630352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Reporting &amp; Analytics:</a:t>
            </a:r>
            <a:r>
              <a:rPr lang="en-US" sz="2187">
                <a:solidFill>
                  <a:srgbClr val="E0D6DE"/>
                </a:solidFill>
                <a:latin typeface="Noto Sans"/>
                <a:ea typeface="Noto Sans"/>
                <a:cs typeface="Noto Sans"/>
                <a:sym typeface="Noto Sans"/>
              </a:rPr>
              <a:t> Dashboard for organizers to view group member count, event attendance rates, and basic engagement metrics.</a:t>
            </a:r>
          </a:p>
        </p:txBody>
      </p:sp>
      <p:sp>
        <p:nvSpPr>
          <p:cNvPr name="TextBox 17" id="17"/>
          <p:cNvSpPr txBox="true"/>
          <p:nvPr/>
        </p:nvSpPr>
        <p:spPr>
          <a:xfrm rot="0">
            <a:off x="992238" y="8785623"/>
            <a:ext cx="16303526" cy="539354"/>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Content Moderation:</a:t>
            </a:r>
            <a:r>
              <a:rPr lang="en-US" sz="2187">
                <a:solidFill>
                  <a:srgbClr val="E0D6DE"/>
                </a:solidFill>
                <a:latin typeface="Noto Sans"/>
                <a:ea typeface="Noto Sans"/>
                <a:cs typeface="Noto Sans"/>
                <a:sym typeface="Noto Sans"/>
              </a:rPr>
              <a:t> Tools for administrators to moderate inappropriate group/event content or user behavior.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TextBox 8" id="8"/>
          <p:cNvSpPr txBox="true"/>
          <p:nvPr/>
        </p:nvSpPr>
        <p:spPr>
          <a:xfrm rot="0">
            <a:off x="992238" y="2819698"/>
            <a:ext cx="5941368" cy="569714"/>
          </a:xfrm>
          <a:prstGeom prst="rect">
            <a:avLst/>
          </a:prstGeom>
        </p:spPr>
        <p:txBody>
          <a:bodyPr anchor="t" rtlCol="false" tIns="0" lIns="0" bIns="0" rIns="0">
            <a:spAutoFit/>
          </a:bodyPr>
          <a:lstStyle/>
          <a:p>
            <a:pPr algn="l">
              <a:lnSpc>
                <a:spcPts val="4125"/>
              </a:lnSpc>
            </a:pPr>
            <a:r>
              <a:rPr lang="en-US" sz="3312">
                <a:solidFill>
                  <a:srgbClr val="97B8FF"/>
                </a:solidFill>
                <a:latin typeface="Arimo"/>
                <a:ea typeface="Arimo"/>
                <a:cs typeface="Arimo"/>
                <a:sym typeface="Arimo"/>
              </a:rPr>
              <a:t>Performance Requirements</a:t>
            </a:r>
          </a:p>
        </p:txBody>
      </p:sp>
      <p:sp>
        <p:nvSpPr>
          <p:cNvPr name="TextBox 9" id="9"/>
          <p:cNvSpPr txBox="true"/>
          <p:nvPr/>
        </p:nvSpPr>
        <p:spPr>
          <a:xfrm rot="0">
            <a:off x="992238" y="3870723"/>
            <a:ext cx="1630352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Response Time:</a:t>
            </a:r>
            <a:r>
              <a:rPr lang="en-US" sz="2187">
                <a:solidFill>
                  <a:srgbClr val="E0D6DE"/>
                </a:solidFill>
                <a:latin typeface="Noto Sans"/>
                <a:ea typeface="Noto Sans"/>
                <a:cs typeface="Noto Sans"/>
                <a:sym typeface="Noto Sans"/>
              </a:rPr>
              <a:t> User interface actions (e.g., loading group pages, submitting RSVPs) should respond within 2-3 seconds under normal load.</a:t>
            </a:r>
          </a:p>
        </p:txBody>
      </p:sp>
      <p:sp>
        <p:nvSpPr>
          <p:cNvPr name="TextBox 10" id="10"/>
          <p:cNvSpPr txBox="true"/>
          <p:nvPr/>
        </p:nvSpPr>
        <p:spPr>
          <a:xfrm rot="0">
            <a:off x="992238" y="4877097"/>
            <a:ext cx="1630352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Scalability:</a:t>
            </a:r>
            <a:r>
              <a:rPr lang="en-US" sz="2187">
                <a:solidFill>
                  <a:srgbClr val="E0D6DE"/>
                </a:solidFill>
                <a:latin typeface="Noto Sans"/>
                <a:ea typeface="Noto Sans"/>
                <a:cs typeface="Noto Sans"/>
                <a:sym typeface="Noto Sans"/>
              </a:rPr>
              <a:t> The system must support concurrent users (e.g., 10,000 active users) and manage a growing number of groups and events (e.g., 50,000 groups, 100,000 events) without significant performance degradation.</a:t>
            </a:r>
          </a:p>
        </p:txBody>
      </p:sp>
      <p:sp>
        <p:nvSpPr>
          <p:cNvPr name="TextBox 11" id="11"/>
          <p:cNvSpPr txBox="true"/>
          <p:nvPr/>
        </p:nvSpPr>
        <p:spPr>
          <a:xfrm rot="0">
            <a:off x="992238" y="5883474"/>
            <a:ext cx="16303526" cy="539354"/>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Availability:</a:t>
            </a:r>
            <a:r>
              <a:rPr lang="en-US" sz="2187">
                <a:solidFill>
                  <a:srgbClr val="E0D6DE"/>
                </a:solidFill>
                <a:latin typeface="Noto Sans"/>
                <a:ea typeface="Noto Sans"/>
                <a:cs typeface="Noto Sans"/>
                <a:sym typeface="Noto Sans"/>
              </a:rPr>
              <a:t> The platform should maintain 99.9% uptime, excluding scheduled maintenance.</a:t>
            </a:r>
          </a:p>
        </p:txBody>
      </p:sp>
      <p:sp>
        <p:nvSpPr>
          <p:cNvPr name="TextBox 12" id="12"/>
          <p:cNvSpPr txBox="true"/>
          <p:nvPr/>
        </p:nvSpPr>
        <p:spPr>
          <a:xfrm rot="0">
            <a:off x="992238" y="6436221"/>
            <a:ext cx="1630352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Load Handling:</a:t>
            </a:r>
            <a:r>
              <a:rPr lang="en-US" sz="2187">
                <a:solidFill>
                  <a:srgbClr val="E0D6DE"/>
                </a:solidFill>
                <a:latin typeface="Noto Sans"/>
                <a:ea typeface="Noto Sans"/>
                <a:cs typeface="Noto Sans"/>
                <a:sym typeface="Noto Sans"/>
              </a:rPr>
              <a:t> The system should gracefully handle peak loads during popular event announcements or registration periods.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TextBox 8" id="8"/>
          <p:cNvSpPr txBox="true"/>
          <p:nvPr/>
        </p:nvSpPr>
        <p:spPr>
          <a:xfrm rot="0">
            <a:off x="992238" y="2493764"/>
            <a:ext cx="4959549" cy="569714"/>
          </a:xfrm>
          <a:prstGeom prst="rect">
            <a:avLst/>
          </a:prstGeom>
        </p:spPr>
        <p:txBody>
          <a:bodyPr anchor="t" rtlCol="false" tIns="0" lIns="0" bIns="0" rIns="0">
            <a:spAutoFit/>
          </a:bodyPr>
          <a:lstStyle/>
          <a:p>
            <a:pPr algn="l">
              <a:lnSpc>
                <a:spcPts val="4125"/>
              </a:lnSpc>
            </a:pPr>
            <a:r>
              <a:rPr lang="en-US" sz="3312">
                <a:solidFill>
                  <a:srgbClr val="97B8FF"/>
                </a:solidFill>
                <a:latin typeface="Arimo"/>
                <a:ea typeface="Arimo"/>
                <a:cs typeface="Arimo"/>
                <a:sym typeface="Arimo"/>
              </a:rPr>
              <a:t>Security Requirements</a:t>
            </a:r>
          </a:p>
        </p:txBody>
      </p:sp>
      <p:sp>
        <p:nvSpPr>
          <p:cNvPr name="TextBox 9" id="9"/>
          <p:cNvSpPr txBox="true"/>
          <p:nvPr/>
        </p:nvSpPr>
        <p:spPr>
          <a:xfrm rot="0">
            <a:off x="992238" y="3544789"/>
            <a:ext cx="16303526" cy="539354"/>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Authentication:</a:t>
            </a:r>
            <a:r>
              <a:rPr lang="en-US" sz="2187">
                <a:solidFill>
                  <a:srgbClr val="E0D6DE"/>
                </a:solidFill>
                <a:latin typeface="Noto Sans"/>
                <a:ea typeface="Noto Sans"/>
                <a:cs typeface="Noto Sans"/>
                <a:sym typeface="Noto Sans"/>
              </a:rPr>
              <a:t> Secure user authentication using industry-standard protocols (e.g., JWT, OAuth2).</a:t>
            </a:r>
          </a:p>
        </p:txBody>
      </p:sp>
      <p:sp>
        <p:nvSpPr>
          <p:cNvPr name="TextBox 10" id="10"/>
          <p:cNvSpPr txBox="true"/>
          <p:nvPr/>
        </p:nvSpPr>
        <p:spPr>
          <a:xfrm rot="0">
            <a:off x="992238" y="4097536"/>
            <a:ext cx="16303526" cy="539354"/>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Authorization:</a:t>
            </a:r>
            <a:r>
              <a:rPr lang="en-US" sz="2187">
                <a:solidFill>
                  <a:srgbClr val="E0D6DE"/>
                </a:solidFill>
                <a:latin typeface="Noto Sans"/>
                <a:ea typeface="Noto Sans"/>
                <a:cs typeface="Noto Sans"/>
                <a:sym typeface="Noto Sans"/>
              </a:rPr>
              <a:t> Robust role-based access control (RBAC) to ensure users only access authorized functionalities and data.</a:t>
            </a:r>
          </a:p>
        </p:txBody>
      </p:sp>
      <p:sp>
        <p:nvSpPr>
          <p:cNvPr name="TextBox 11" id="11"/>
          <p:cNvSpPr txBox="true"/>
          <p:nvPr/>
        </p:nvSpPr>
        <p:spPr>
          <a:xfrm rot="0">
            <a:off x="992238" y="4650284"/>
            <a:ext cx="1630352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Data Encryption:</a:t>
            </a:r>
            <a:r>
              <a:rPr lang="en-US" sz="2187">
                <a:solidFill>
                  <a:srgbClr val="E0D6DE"/>
                </a:solidFill>
                <a:latin typeface="Noto Sans"/>
                <a:ea typeface="Noto Sans"/>
                <a:cs typeface="Noto Sans"/>
                <a:sym typeface="Noto Sans"/>
              </a:rPr>
              <a:t> All sensitive data (e.g., passwords, personal information) must be encrypted both in transit (SSL/TLS) and at rest (database encryption).</a:t>
            </a:r>
          </a:p>
        </p:txBody>
      </p:sp>
      <p:sp>
        <p:nvSpPr>
          <p:cNvPr name="TextBox 12" id="12"/>
          <p:cNvSpPr txBox="true"/>
          <p:nvPr/>
        </p:nvSpPr>
        <p:spPr>
          <a:xfrm rot="0">
            <a:off x="992238" y="5656660"/>
            <a:ext cx="16303526" cy="539354"/>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Input Validation:</a:t>
            </a:r>
            <a:r>
              <a:rPr lang="en-US" sz="2187">
                <a:solidFill>
                  <a:srgbClr val="E0D6DE"/>
                </a:solidFill>
                <a:latin typeface="Noto Sans"/>
                <a:ea typeface="Noto Sans"/>
                <a:cs typeface="Noto Sans"/>
                <a:sym typeface="Noto Sans"/>
              </a:rPr>
              <a:t> Comprehensive input validation to prevent common web vulnerabilities (e.g., SQL injection, XSS).</a:t>
            </a:r>
          </a:p>
        </p:txBody>
      </p:sp>
      <p:sp>
        <p:nvSpPr>
          <p:cNvPr name="TextBox 13" id="13"/>
          <p:cNvSpPr txBox="true"/>
          <p:nvPr/>
        </p:nvSpPr>
        <p:spPr>
          <a:xfrm rot="0">
            <a:off x="992238" y="6209407"/>
            <a:ext cx="1630352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Privacy Compliance:</a:t>
            </a:r>
            <a:r>
              <a:rPr lang="en-US" sz="2187">
                <a:solidFill>
                  <a:srgbClr val="E0D6DE"/>
                </a:solidFill>
                <a:latin typeface="Noto Sans"/>
                <a:ea typeface="Noto Sans"/>
                <a:cs typeface="Noto Sans"/>
                <a:sym typeface="Noto Sans"/>
              </a:rPr>
              <a:t> Adherence to relevant data privacy regulations (e.g., GDPR, CCPA) for user data handling and consent.</a:t>
            </a:r>
          </a:p>
        </p:txBody>
      </p:sp>
      <p:sp>
        <p:nvSpPr>
          <p:cNvPr name="TextBox 14" id="14"/>
          <p:cNvSpPr txBox="true"/>
          <p:nvPr/>
        </p:nvSpPr>
        <p:spPr>
          <a:xfrm rot="0">
            <a:off x="992238" y="7215782"/>
            <a:ext cx="16303526" cy="539354"/>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Audit Trails:</a:t>
            </a:r>
            <a:r>
              <a:rPr lang="en-US" sz="2187">
                <a:solidFill>
                  <a:srgbClr val="E0D6DE"/>
                </a:solidFill>
                <a:latin typeface="Noto Sans"/>
                <a:ea typeface="Noto Sans"/>
                <a:cs typeface="Noto Sans"/>
                <a:sym typeface="Noto Sans"/>
              </a:rPr>
              <a:t> Logging of critical system actions for security monitoring and incident response.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TextBox 8" id="8"/>
          <p:cNvSpPr txBox="true"/>
          <p:nvPr/>
        </p:nvSpPr>
        <p:spPr>
          <a:xfrm rot="0">
            <a:off x="779264" y="650676"/>
            <a:ext cx="4453235" cy="594718"/>
          </a:xfrm>
          <a:prstGeom prst="rect">
            <a:avLst/>
          </a:prstGeom>
        </p:spPr>
        <p:txBody>
          <a:bodyPr anchor="t" rtlCol="false" tIns="0" lIns="0" bIns="0" rIns="0">
            <a:spAutoFit/>
          </a:bodyPr>
          <a:lstStyle/>
          <a:p>
            <a:pPr algn="l">
              <a:lnSpc>
                <a:spcPts val="4375"/>
              </a:lnSpc>
            </a:pPr>
            <a:r>
              <a:rPr lang="en-US" sz="3500">
                <a:solidFill>
                  <a:srgbClr val="97B8FF"/>
                </a:solidFill>
                <a:latin typeface="Arimo"/>
                <a:ea typeface="Arimo"/>
                <a:cs typeface="Arimo"/>
                <a:sym typeface="Arimo"/>
              </a:rPr>
              <a:t>System Design</a:t>
            </a:r>
          </a:p>
        </p:txBody>
      </p:sp>
      <p:sp>
        <p:nvSpPr>
          <p:cNvPr name="TextBox 9" id="9"/>
          <p:cNvSpPr txBox="true"/>
          <p:nvPr/>
        </p:nvSpPr>
        <p:spPr>
          <a:xfrm rot="0">
            <a:off x="779264" y="1439466"/>
            <a:ext cx="3339852" cy="446038"/>
          </a:xfrm>
          <a:prstGeom prst="rect">
            <a:avLst/>
          </a:prstGeom>
        </p:spPr>
        <p:txBody>
          <a:bodyPr anchor="t" rtlCol="false" tIns="0" lIns="0" bIns="0" rIns="0">
            <a:spAutoFit/>
          </a:bodyPr>
          <a:lstStyle/>
          <a:p>
            <a:pPr algn="l">
              <a:lnSpc>
                <a:spcPts val="3249"/>
              </a:lnSpc>
            </a:pPr>
            <a:r>
              <a:rPr lang="en-US" sz="2625">
                <a:solidFill>
                  <a:srgbClr val="97B8FF"/>
                </a:solidFill>
                <a:latin typeface="Arimo"/>
                <a:ea typeface="Arimo"/>
                <a:cs typeface="Arimo"/>
                <a:sym typeface="Arimo"/>
              </a:rPr>
              <a:t>Design Constraints</a:t>
            </a:r>
          </a:p>
        </p:txBody>
      </p:sp>
      <p:sp>
        <p:nvSpPr>
          <p:cNvPr name="TextBox 10" id="10"/>
          <p:cNvSpPr txBox="true"/>
          <p:nvPr/>
        </p:nvSpPr>
        <p:spPr>
          <a:xfrm rot="0">
            <a:off x="779264" y="2162324"/>
            <a:ext cx="16729471" cy="413296"/>
          </a:xfrm>
          <a:prstGeom prst="rect">
            <a:avLst/>
          </a:prstGeom>
        </p:spPr>
        <p:txBody>
          <a:bodyPr anchor="t" rtlCol="false" tIns="0" lIns="0" bIns="0" rIns="0">
            <a:spAutoFit/>
          </a:bodyPr>
          <a:lstStyle/>
          <a:p>
            <a:pPr algn="l" marL="263922" indent="-131961" lvl="1">
              <a:lnSpc>
                <a:spcPts val="2750"/>
              </a:lnSpc>
              <a:buFont typeface="Arial"/>
              <a:buChar char="•"/>
            </a:pPr>
            <a:r>
              <a:rPr lang="en-US" b="true" sz="1750">
                <a:solidFill>
                  <a:srgbClr val="E0D6DE"/>
                </a:solidFill>
                <a:latin typeface="Noto Sans Bold"/>
                <a:ea typeface="Noto Sans Bold"/>
                <a:cs typeface="Noto Sans Bold"/>
                <a:sym typeface="Noto Sans Bold"/>
              </a:rPr>
              <a:t>Budget:</a:t>
            </a:r>
            <a:r>
              <a:rPr lang="en-US" sz="1750">
                <a:solidFill>
                  <a:srgbClr val="E0D6DE"/>
                </a:solidFill>
                <a:latin typeface="Noto Sans"/>
                <a:ea typeface="Noto Sans"/>
                <a:cs typeface="Noto Sans"/>
                <a:sym typeface="Noto Sans"/>
              </a:rPr>
              <a:t> Development and operational costs must remain within a defined budget.</a:t>
            </a:r>
          </a:p>
        </p:txBody>
      </p:sp>
      <p:sp>
        <p:nvSpPr>
          <p:cNvPr name="TextBox 11" id="11"/>
          <p:cNvSpPr txBox="true"/>
          <p:nvPr/>
        </p:nvSpPr>
        <p:spPr>
          <a:xfrm rot="0">
            <a:off x="779264" y="2596306"/>
            <a:ext cx="16729471" cy="413296"/>
          </a:xfrm>
          <a:prstGeom prst="rect">
            <a:avLst/>
          </a:prstGeom>
        </p:spPr>
        <p:txBody>
          <a:bodyPr anchor="t" rtlCol="false" tIns="0" lIns="0" bIns="0" rIns="0">
            <a:spAutoFit/>
          </a:bodyPr>
          <a:lstStyle/>
          <a:p>
            <a:pPr algn="l" marL="263922" indent="-131961" lvl="1">
              <a:lnSpc>
                <a:spcPts val="2750"/>
              </a:lnSpc>
              <a:buFont typeface="Arial"/>
              <a:buChar char="•"/>
            </a:pPr>
            <a:r>
              <a:rPr lang="en-US" b="true" sz="1750">
                <a:solidFill>
                  <a:srgbClr val="E0D6DE"/>
                </a:solidFill>
                <a:latin typeface="Noto Sans Bold"/>
                <a:ea typeface="Noto Sans Bold"/>
                <a:cs typeface="Noto Sans Bold"/>
                <a:sym typeface="Noto Sans Bold"/>
              </a:rPr>
              <a:t>Timeline:</a:t>
            </a:r>
            <a:r>
              <a:rPr lang="en-US" sz="1750">
                <a:solidFill>
                  <a:srgbClr val="E0D6DE"/>
                </a:solidFill>
                <a:latin typeface="Noto Sans"/>
                <a:ea typeface="Noto Sans"/>
                <a:cs typeface="Noto Sans"/>
                <a:sym typeface="Noto Sans"/>
              </a:rPr>
              <a:t> Project completion within a specified timeframe (e.g., 6-9 months for initial MVP).</a:t>
            </a:r>
          </a:p>
        </p:txBody>
      </p:sp>
      <p:sp>
        <p:nvSpPr>
          <p:cNvPr name="TextBox 12" id="12"/>
          <p:cNvSpPr txBox="true"/>
          <p:nvPr/>
        </p:nvSpPr>
        <p:spPr>
          <a:xfrm rot="0">
            <a:off x="779264" y="3030290"/>
            <a:ext cx="16729471" cy="413296"/>
          </a:xfrm>
          <a:prstGeom prst="rect">
            <a:avLst/>
          </a:prstGeom>
        </p:spPr>
        <p:txBody>
          <a:bodyPr anchor="t" rtlCol="false" tIns="0" lIns="0" bIns="0" rIns="0">
            <a:spAutoFit/>
          </a:bodyPr>
          <a:lstStyle/>
          <a:p>
            <a:pPr algn="l" marL="263922" indent="-131961" lvl="1">
              <a:lnSpc>
                <a:spcPts val="2750"/>
              </a:lnSpc>
              <a:buFont typeface="Arial"/>
              <a:buChar char="•"/>
            </a:pPr>
            <a:r>
              <a:rPr lang="en-US" b="true" sz="1750">
                <a:solidFill>
                  <a:srgbClr val="E0D6DE"/>
                </a:solidFill>
                <a:latin typeface="Noto Sans Bold"/>
                <a:ea typeface="Noto Sans Bold"/>
                <a:cs typeface="Noto Sans Bold"/>
                <a:sym typeface="Noto Sans Bold"/>
              </a:rPr>
              <a:t>Technology Stack:</a:t>
            </a:r>
            <a:r>
              <a:rPr lang="en-US" sz="1750">
                <a:solidFill>
                  <a:srgbClr val="E0D6DE"/>
                </a:solidFill>
                <a:latin typeface="Noto Sans"/>
                <a:ea typeface="Noto Sans"/>
                <a:cs typeface="Noto Sans"/>
                <a:sym typeface="Noto Sans"/>
              </a:rPr>
              <a:t> Adherence to a modern, scalable, and maintainable technology stack (e.g., Python/Django for backend, React for frontend).</a:t>
            </a:r>
          </a:p>
        </p:txBody>
      </p:sp>
      <p:sp>
        <p:nvSpPr>
          <p:cNvPr name="TextBox 13" id="13"/>
          <p:cNvSpPr txBox="true"/>
          <p:nvPr/>
        </p:nvSpPr>
        <p:spPr>
          <a:xfrm rot="0">
            <a:off x="779264" y="3464272"/>
            <a:ext cx="16729471" cy="413296"/>
          </a:xfrm>
          <a:prstGeom prst="rect">
            <a:avLst/>
          </a:prstGeom>
        </p:spPr>
        <p:txBody>
          <a:bodyPr anchor="t" rtlCol="false" tIns="0" lIns="0" bIns="0" rIns="0">
            <a:spAutoFit/>
          </a:bodyPr>
          <a:lstStyle/>
          <a:p>
            <a:pPr algn="l" marL="263922" indent="-131961" lvl="1">
              <a:lnSpc>
                <a:spcPts val="2750"/>
              </a:lnSpc>
              <a:buFont typeface="Arial"/>
              <a:buChar char="•"/>
            </a:pPr>
            <a:r>
              <a:rPr lang="en-US" b="true" sz="1750">
                <a:solidFill>
                  <a:srgbClr val="E0D6DE"/>
                </a:solidFill>
                <a:latin typeface="Noto Sans Bold"/>
                <a:ea typeface="Noto Sans Bold"/>
                <a:cs typeface="Noto Sans Bold"/>
                <a:sym typeface="Noto Sans Bold"/>
              </a:rPr>
              <a:t>Scalability:</a:t>
            </a:r>
            <a:r>
              <a:rPr lang="en-US" sz="1750">
                <a:solidFill>
                  <a:srgbClr val="E0D6DE"/>
                </a:solidFill>
                <a:latin typeface="Noto Sans"/>
                <a:ea typeface="Noto Sans"/>
                <a:cs typeface="Noto Sans"/>
                <a:sym typeface="Noto Sans"/>
              </a:rPr>
              <a:t> Design must accommodate future growth in user base and data volume.</a:t>
            </a:r>
          </a:p>
        </p:txBody>
      </p:sp>
      <p:sp>
        <p:nvSpPr>
          <p:cNvPr name="TextBox 14" id="14"/>
          <p:cNvSpPr txBox="true"/>
          <p:nvPr/>
        </p:nvSpPr>
        <p:spPr>
          <a:xfrm rot="0">
            <a:off x="779264" y="3898255"/>
            <a:ext cx="16729471" cy="413296"/>
          </a:xfrm>
          <a:prstGeom prst="rect">
            <a:avLst/>
          </a:prstGeom>
        </p:spPr>
        <p:txBody>
          <a:bodyPr anchor="t" rtlCol="false" tIns="0" lIns="0" bIns="0" rIns="0">
            <a:spAutoFit/>
          </a:bodyPr>
          <a:lstStyle/>
          <a:p>
            <a:pPr algn="l" marL="263922" indent="-131961" lvl="1">
              <a:lnSpc>
                <a:spcPts val="2750"/>
              </a:lnSpc>
              <a:buFont typeface="Arial"/>
              <a:buChar char="•"/>
            </a:pPr>
            <a:r>
              <a:rPr lang="en-US" b="true" sz="1750">
                <a:solidFill>
                  <a:srgbClr val="E0D6DE"/>
                </a:solidFill>
                <a:latin typeface="Noto Sans Bold"/>
                <a:ea typeface="Noto Sans Bold"/>
                <a:cs typeface="Noto Sans Bold"/>
                <a:sym typeface="Noto Sans Bold"/>
              </a:rPr>
              <a:t>Security:</a:t>
            </a:r>
            <a:r>
              <a:rPr lang="en-US" sz="1750">
                <a:solidFill>
                  <a:srgbClr val="E0D6DE"/>
                </a:solidFill>
                <a:latin typeface="Noto Sans"/>
                <a:ea typeface="Noto Sans"/>
                <a:cs typeface="Noto Sans"/>
                <a:sym typeface="Noto Sans"/>
              </a:rPr>
              <a:t> Design must inherently incorporate security best practices from the ground up.</a:t>
            </a:r>
          </a:p>
        </p:txBody>
      </p:sp>
      <p:sp>
        <p:nvSpPr>
          <p:cNvPr name="TextBox 15" id="15"/>
          <p:cNvSpPr txBox="true"/>
          <p:nvPr/>
        </p:nvSpPr>
        <p:spPr>
          <a:xfrm rot="0">
            <a:off x="779264" y="4332238"/>
            <a:ext cx="16729471" cy="413296"/>
          </a:xfrm>
          <a:prstGeom prst="rect">
            <a:avLst/>
          </a:prstGeom>
        </p:spPr>
        <p:txBody>
          <a:bodyPr anchor="t" rtlCol="false" tIns="0" lIns="0" bIns="0" rIns="0">
            <a:spAutoFit/>
          </a:bodyPr>
          <a:lstStyle/>
          <a:p>
            <a:pPr algn="l" marL="263922" indent="-131961" lvl="1">
              <a:lnSpc>
                <a:spcPts val="2750"/>
              </a:lnSpc>
              <a:buFont typeface="Arial"/>
              <a:buChar char="•"/>
            </a:pPr>
            <a:r>
              <a:rPr lang="en-US" b="true" sz="1750">
                <a:solidFill>
                  <a:srgbClr val="E0D6DE"/>
                </a:solidFill>
                <a:latin typeface="Noto Sans Bold"/>
                <a:ea typeface="Noto Sans Bold"/>
                <a:cs typeface="Noto Sans Bold"/>
                <a:sym typeface="Noto Sans Bold"/>
              </a:rPr>
              <a:t>Maintainability:</a:t>
            </a:r>
            <a:r>
              <a:rPr lang="en-US" sz="1750">
                <a:solidFill>
                  <a:srgbClr val="E0D6DE"/>
                </a:solidFill>
                <a:latin typeface="Noto Sans"/>
                <a:ea typeface="Noto Sans"/>
                <a:cs typeface="Noto Sans"/>
                <a:sym typeface="Noto Sans"/>
              </a:rPr>
              <a:t> Codebase must be clean, modular, and well-documented for future enhancements and bug fixes.</a:t>
            </a:r>
          </a:p>
        </p:txBody>
      </p:sp>
      <p:sp>
        <p:nvSpPr>
          <p:cNvPr name="TextBox 16" id="16"/>
          <p:cNvSpPr txBox="true"/>
          <p:nvPr/>
        </p:nvSpPr>
        <p:spPr>
          <a:xfrm rot="0">
            <a:off x="779264" y="5050929"/>
            <a:ext cx="3339852" cy="446038"/>
          </a:xfrm>
          <a:prstGeom prst="rect">
            <a:avLst/>
          </a:prstGeom>
        </p:spPr>
        <p:txBody>
          <a:bodyPr anchor="t" rtlCol="false" tIns="0" lIns="0" bIns="0" rIns="0">
            <a:spAutoFit/>
          </a:bodyPr>
          <a:lstStyle/>
          <a:p>
            <a:pPr algn="l">
              <a:lnSpc>
                <a:spcPts val="3249"/>
              </a:lnSpc>
            </a:pPr>
            <a:r>
              <a:rPr lang="en-US" sz="2625">
                <a:solidFill>
                  <a:srgbClr val="97B8FF"/>
                </a:solidFill>
                <a:latin typeface="Arimo"/>
                <a:ea typeface="Arimo"/>
                <a:cs typeface="Arimo"/>
                <a:sym typeface="Arimo"/>
              </a:rPr>
              <a:t>User Interfaces</a:t>
            </a:r>
          </a:p>
        </p:txBody>
      </p:sp>
      <p:sp>
        <p:nvSpPr>
          <p:cNvPr name="TextBox 17" id="17"/>
          <p:cNvSpPr txBox="true"/>
          <p:nvPr/>
        </p:nvSpPr>
        <p:spPr>
          <a:xfrm rot="0">
            <a:off x="779264" y="5773788"/>
            <a:ext cx="16729471" cy="413296"/>
          </a:xfrm>
          <a:prstGeom prst="rect">
            <a:avLst/>
          </a:prstGeom>
        </p:spPr>
        <p:txBody>
          <a:bodyPr anchor="t" rtlCol="false" tIns="0" lIns="0" bIns="0" rIns="0">
            <a:spAutoFit/>
          </a:bodyPr>
          <a:lstStyle/>
          <a:p>
            <a:pPr algn="l">
              <a:lnSpc>
                <a:spcPts val="2750"/>
              </a:lnSpc>
            </a:pPr>
            <a:r>
              <a:rPr lang="en-US" sz="1750">
                <a:solidFill>
                  <a:srgbClr val="E0D6DE"/>
                </a:solidFill>
                <a:latin typeface="Noto Sans"/>
                <a:ea typeface="Noto Sans"/>
                <a:cs typeface="Noto Sans"/>
                <a:sym typeface="Noto Sans"/>
              </a:rPr>
              <a:t>The user interfaces for ConnectLocal will be designed with a strong emphasis on </a:t>
            </a:r>
            <a:r>
              <a:rPr lang="en-US" sz="1750" b="true">
                <a:solidFill>
                  <a:srgbClr val="E0D6DE"/>
                </a:solidFill>
                <a:latin typeface="Noto Sans Bold"/>
                <a:ea typeface="Noto Sans Bold"/>
                <a:cs typeface="Noto Sans Bold"/>
                <a:sym typeface="Noto Sans Bold"/>
              </a:rPr>
              <a:t>intuitiveness, responsiveness, and consistency</a:t>
            </a:r>
            <a:r>
              <a:rPr lang="en-US" sz="1750">
                <a:solidFill>
                  <a:srgbClr val="E0D6DE"/>
                </a:solidFill>
                <a:latin typeface="Noto Sans"/>
                <a:ea typeface="Noto Sans"/>
                <a:cs typeface="Noto Sans"/>
                <a:sym typeface="Noto Sans"/>
              </a:rPr>
              <a:t>.</a:t>
            </a:r>
          </a:p>
        </p:txBody>
      </p:sp>
      <p:sp>
        <p:nvSpPr>
          <p:cNvPr name="TextBox 18" id="18"/>
          <p:cNvSpPr txBox="true"/>
          <p:nvPr/>
        </p:nvSpPr>
        <p:spPr>
          <a:xfrm rot="0">
            <a:off x="779264" y="6380410"/>
            <a:ext cx="16729471" cy="413296"/>
          </a:xfrm>
          <a:prstGeom prst="rect">
            <a:avLst/>
          </a:prstGeom>
        </p:spPr>
        <p:txBody>
          <a:bodyPr anchor="t" rtlCol="false" tIns="0" lIns="0" bIns="0" rIns="0">
            <a:spAutoFit/>
          </a:bodyPr>
          <a:lstStyle/>
          <a:p>
            <a:pPr algn="l" marL="263922" indent="-131961" lvl="1">
              <a:lnSpc>
                <a:spcPts val="2750"/>
              </a:lnSpc>
              <a:buFont typeface="Arial"/>
              <a:buChar char="•"/>
            </a:pPr>
            <a:r>
              <a:rPr lang="en-US" b="true" sz="1750">
                <a:solidFill>
                  <a:srgbClr val="E0D6DE"/>
                </a:solidFill>
                <a:latin typeface="Noto Sans Bold"/>
                <a:ea typeface="Noto Sans Bold"/>
                <a:cs typeface="Noto Sans Bold"/>
                <a:sym typeface="Noto Sans Bold"/>
              </a:rPr>
              <a:t>Intuitive Navigation:</a:t>
            </a:r>
            <a:r>
              <a:rPr lang="en-US" sz="1750">
                <a:solidFill>
                  <a:srgbClr val="E0D6DE"/>
                </a:solidFill>
                <a:latin typeface="Noto Sans"/>
                <a:ea typeface="Noto Sans"/>
                <a:cs typeface="Noto Sans"/>
                <a:sym typeface="Noto Sans"/>
              </a:rPr>
              <a:t> Clear and logical navigation paths will guide users effortlessly through the platform, minimizing learning curves.</a:t>
            </a:r>
          </a:p>
        </p:txBody>
      </p:sp>
      <p:sp>
        <p:nvSpPr>
          <p:cNvPr name="TextBox 19" id="19"/>
          <p:cNvSpPr txBox="true"/>
          <p:nvPr/>
        </p:nvSpPr>
        <p:spPr>
          <a:xfrm rot="0">
            <a:off x="779264" y="6814394"/>
            <a:ext cx="16729471" cy="769441"/>
          </a:xfrm>
          <a:prstGeom prst="rect">
            <a:avLst/>
          </a:prstGeom>
        </p:spPr>
        <p:txBody>
          <a:bodyPr anchor="t" rtlCol="false" tIns="0" lIns="0" bIns="0" rIns="0">
            <a:spAutoFit/>
          </a:bodyPr>
          <a:lstStyle/>
          <a:p>
            <a:pPr algn="l" marL="263922" indent="-131961" lvl="1">
              <a:lnSpc>
                <a:spcPts val="2750"/>
              </a:lnSpc>
              <a:buFont typeface="Arial"/>
              <a:buChar char="•"/>
            </a:pPr>
            <a:r>
              <a:rPr lang="en-US" b="true" sz="1750">
                <a:solidFill>
                  <a:srgbClr val="E0D6DE"/>
                </a:solidFill>
                <a:latin typeface="Noto Sans Bold"/>
                <a:ea typeface="Noto Sans Bold"/>
                <a:cs typeface="Noto Sans Bold"/>
                <a:sym typeface="Noto Sans Bold"/>
              </a:rPr>
              <a:t>Responsive Design:</a:t>
            </a:r>
            <a:r>
              <a:rPr lang="en-US" sz="1750">
                <a:solidFill>
                  <a:srgbClr val="E0D6DE"/>
                </a:solidFill>
                <a:latin typeface="Noto Sans"/>
                <a:ea typeface="Noto Sans"/>
                <a:cs typeface="Noto Sans"/>
                <a:sym typeface="Noto Sans"/>
              </a:rPr>
              <a:t> The UI will dynamically adapt to various screen sizes (desktop, tablet, mobile) using a mobile-first approach, ensuring optimal usability across all devices.</a:t>
            </a:r>
          </a:p>
        </p:txBody>
      </p:sp>
      <p:sp>
        <p:nvSpPr>
          <p:cNvPr name="TextBox 20" id="20"/>
          <p:cNvSpPr txBox="true"/>
          <p:nvPr/>
        </p:nvSpPr>
        <p:spPr>
          <a:xfrm rot="0">
            <a:off x="779264" y="7604523"/>
            <a:ext cx="16729471" cy="769441"/>
          </a:xfrm>
          <a:prstGeom prst="rect">
            <a:avLst/>
          </a:prstGeom>
        </p:spPr>
        <p:txBody>
          <a:bodyPr anchor="t" rtlCol="false" tIns="0" lIns="0" bIns="0" rIns="0">
            <a:spAutoFit/>
          </a:bodyPr>
          <a:lstStyle/>
          <a:p>
            <a:pPr algn="l" marL="263922" indent="-131961" lvl="1">
              <a:lnSpc>
                <a:spcPts val="2750"/>
              </a:lnSpc>
              <a:buFont typeface="Arial"/>
              <a:buChar char="•"/>
            </a:pPr>
            <a:r>
              <a:rPr lang="en-US" b="true" sz="1750">
                <a:solidFill>
                  <a:srgbClr val="E0D6DE"/>
                </a:solidFill>
                <a:latin typeface="Noto Sans Bold"/>
                <a:ea typeface="Noto Sans Bold"/>
                <a:cs typeface="Noto Sans Bold"/>
                <a:sym typeface="Noto Sans Bold"/>
              </a:rPr>
              <a:t>Consistent Experience:</a:t>
            </a:r>
            <a:r>
              <a:rPr lang="en-US" sz="1750">
                <a:solidFill>
                  <a:srgbClr val="E0D6DE"/>
                </a:solidFill>
                <a:latin typeface="Noto Sans"/>
                <a:ea typeface="Noto Sans"/>
                <a:cs typeface="Noto Sans"/>
                <a:sym typeface="Noto Sans"/>
              </a:rPr>
              <a:t> A unified design language, including consistent typography, color palettes, and component styling, will be applied across the entire platform for a cohesive user experience.</a:t>
            </a:r>
          </a:p>
        </p:txBody>
      </p:sp>
      <p:sp>
        <p:nvSpPr>
          <p:cNvPr name="TextBox 21" id="21"/>
          <p:cNvSpPr txBox="true"/>
          <p:nvPr/>
        </p:nvSpPr>
        <p:spPr>
          <a:xfrm rot="0">
            <a:off x="779264" y="8394650"/>
            <a:ext cx="16729471" cy="769441"/>
          </a:xfrm>
          <a:prstGeom prst="rect">
            <a:avLst/>
          </a:prstGeom>
        </p:spPr>
        <p:txBody>
          <a:bodyPr anchor="t" rtlCol="false" tIns="0" lIns="0" bIns="0" rIns="0">
            <a:spAutoFit/>
          </a:bodyPr>
          <a:lstStyle/>
          <a:p>
            <a:pPr algn="l" marL="263922" indent="-131961" lvl="1">
              <a:lnSpc>
                <a:spcPts val="2750"/>
              </a:lnSpc>
              <a:buFont typeface="Arial"/>
              <a:buChar char="•"/>
            </a:pPr>
            <a:r>
              <a:rPr lang="en-US" b="true" sz="1750">
                <a:solidFill>
                  <a:srgbClr val="E0D6DE"/>
                </a:solidFill>
                <a:latin typeface="Noto Sans Bold"/>
                <a:ea typeface="Noto Sans Bold"/>
                <a:cs typeface="Noto Sans Bold"/>
                <a:sym typeface="Noto Sans Bold"/>
              </a:rPr>
              <a:t>Accessibility:</a:t>
            </a:r>
            <a:r>
              <a:rPr lang="en-US" sz="1750">
                <a:solidFill>
                  <a:srgbClr val="E0D6DE"/>
                </a:solidFill>
                <a:latin typeface="Noto Sans"/>
                <a:ea typeface="Noto Sans"/>
                <a:cs typeface="Noto Sans"/>
                <a:sym typeface="Noto Sans"/>
              </a:rPr>
              <a:t> Adherence to WCAG (Web Content Accessibility Guidelines) will ensure the platform is usable by individuals with disabilities, incorporating features like keyboard navigation, proper color contrast, and screen reader compatibility.</a:t>
            </a:r>
          </a:p>
        </p:txBody>
      </p:sp>
      <p:sp>
        <p:nvSpPr>
          <p:cNvPr name="TextBox 22" id="22"/>
          <p:cNvSpPr txBox="true"/>
          <p:nvPr/>
        </p:nvSpPr>
        <p:spPr>
          <a:xfrm rot="0">
            <a:off x="779264" y="9184779"/>
            <a:ext cx="16729471" cy="413296"/>
          </a:xfrm>
          <a:prstGeom prst="rect">
            <a:avLst/>
          </a:prstGeom>
        </p:spPr>
        <p:txBody>
          <a:bodyPr anchor="t" rtlCol="false" tIns="0" lIns="0" bIns="0" rIns="0">
            <a:spAutoFit/>
          </a:bodyPr>
          <a:lstStyle/>
          <a:p>
            <a:pPr algn="l" marL="263922" indent="-131961" lvl="1">
              <a:lnSpc>
                <a:spcPts val="2750"/>
              </a:lnSpc>
              <a:buFont typeface="Arial"/>
              <a:buChar char="•"/>
            </a:pPr>
            <a:r>
              <a:rPr lang="en-US" b="true" sz="1750">
                <a:solidFill>
                  <a:srgbClr val="E0D6DE"/>
                </a:solidFill>
                <a:latin typeface="Noto Sans Bold"/>
                <a:ea typeface="Noto Sans Bold"/>
                <a:cs typeface="Noto Sans Bold"/>
                <a:sym typeface="Noto Sans Bold"/>
              </a:rPr>
              <a:t>Visual Appeal:</a:t>
            </a:r>
            <a:r>
              <a:rPr lang="en-US" sz="1750">
                <a:solidFill>
                  <a:srgbClr val="E0D6DE"/>
                </a:solidFill>
                <a:latin typeface="Noto Sans"/>
                <a:ea typeface="Noto Sans"/>
                <a:cs typeface="Noto Sans"/>
                <a:sym typeface="Noto Sans"/>
              </a:rPr>
              <a:t> A clean, modern, and engaging aesthetic will be employed to enhance user satisfaction and encourage prolonged engagement.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Freeform 8" id="8"/>
          <p:cNvSpPr/>
          <p:nvPr/>
        </p:nvSpPr>
        <p:spPr>
          <a:xfrm flipH="false" flipV="false" rot="0">
            <a:off x="0" y="852151"/>
            <a:ext cx="18288000" cy="8582698"/>
          </a:xfrm>
          <a:custGeom>
            <a:avLst/>
            <a:gdLst/>
            <a:ahLst/>
            <a:cxnLst/>
            <a:rect r="r" b="b" t="t" l="l"/>
            <a:pathLst>
              <a:path h="8582698" w="18288000">
                <a:moveTo>
                  <a:pt x="0" y="0"/>
                </a:moveTo>
                <a:lnTo>
                  <a:pt x="18288000" y="0"/>
                </a:lnTo>
                <a:lnTo>
                  <a:pt x="18288000" y="8582698"/>
                </a:lnTo>
                <a:lnTo>
                  <a:pt x="0" y="8582698"/>
                </a:lnTo>
                <a:lnTo>
                  <a:pt x="0" y="0"/>
                </a:lnTo>
                <a:close/>
              </a:path>
            </a:pathLst>
          </a:custGeom>
          <a:blipFill>
            <a:blip r:embed="rId6">
              <a:extLst>
                <a:ext uri="{96DAC541-7B7A-43D3-8B79-37D633B846F1}">
                  <asvg:svgBlip xmlns:asvg="http://schemas.microsoft.com/office/drawing/2016/SVG/main" r:embed="rId7"/>
                </a:ext>
              </a:extLst>
            </a:blip>
            <a:stretch>
              <a:fillRect l="0" t="-25" r="0" b="-25"/>
            </a:stretch>
          </a:blipFill>
        </p:spPr>
      </p:sp>
      <p:sp>
        <p:nvSpPr>
          <p:cNvPr name="Freeform 9" id="9"/>
          <p:cNvSpPr/>
          <p:nvPr/>
        </p:nvSpPr>
        <p:spPr>
          <a:xfrm flipH="false" flipV="false" rot="0">
            <a:off x="0" y="852151"/>
            <a:ext cx="18288000" cy="8582698"/>
          </a:xfrm>
          <a:custGeom>
            <a:avLst/>
            <a:gdLst/>
            <a:ahLst/>
            <a:cxnLst/>
            <a:rect r="r" b="b" t="t" l="l"/>
            <a:pathLst>
              <a:path h="8582698" w="18288000">
                <a:moveTo>
                  <a:pt x="0" y="0"/>
                </a:moveTo>
                <a:lnTo>
                  <a:pt x="18288000" y="0"/>
                </a:lnTo>
                <a:lnTo>
                  <a:pt x="18288000" y="8582698"/>
                </a:lnTo>
                <a:lnTo>
                  <a:pt x="0" y="8582698"/>
                </a:lnTo>
                <a:lnTo>
                  <a:pt x="0" y="0"/>
                </a:lnTo>
                <a:close/>
              </a:path>
            </a:pathLst>
          </a:custGeom>
          <a:blipFill>
            <a:blip r:embed="rId6">
              <a:extLst>
                <a:ext uri="{96DAC541-7B7A-43D3-8B79-37D633B846F1}">
                  <asvg:svgBlip xmlns:asvg="http://schemas.microsoft.com/office/drawing/2016/SVG/main" r:embed="rId7"/>
                </a:ext>
              </a:extLst>
            </a:blip>
            <a:stretch>
              <a:fillRect l="0" t="-25" r="0" b="-25"/>
            </a:stretch>
          </a:blipFill>
        </p:spPr>
      </p:sp>
      <p:sp>
        <p:nvSpPr>
          <p:cNvPr name="Freeform 10" id="10"/>
          <p:cNvSpPr/>
          <p:nvPr/>
        </p:nvSpPr>
        <p:spPr>
          <a:xfrm flipH="false" flipV="false" rot="0">
            <a:off x="0" y="852151"/>
            <a:ext cx="18288000" cy="8582698"/>
          </a:xfrm>
          <a:custGeom>
            <a:avLst/>
            <a:gdLst/>
            <a:ahLst/>
            <a:cxnLst/>
            <a:rect r="r" b="b" t="t" l="l"/>
            <a:pathLst>
              <a:path h="8582698" w="18288000">
                <a:moveTo>
                  <a:pt x="0" y="0"/>
                </a:moveTo>
                <a:lnTo>
                  <a:pt x="18288000" y="0"/>
                </a:lnTo>
                <a:lnTo>
                  <a:pt x="18288000" y="8582698"/>
                </a:lnTo>
                <a:lnTo>
                  <a:pt x="0" y="8582698"/>
                </a:lnTo>
                <a:lnTo>
                  <a:pt x="0" y="0"/>
                </a:lnTo>
                <a:close/>
              </a:path>
            </a:pathLst>
          </a:custGeom>
          <a:blipFill>
            <a:blip r:embed="rId6">
              <a:extLst>
                <a:ext uri="{96DAC541-7B7A-43D3-8B79-37D633B846F1}">
                  <asvg:svgBlip xmlns:asvg="http://schemas.microsoft.com/office/drawing/2016/SVG/main" r:embed="rId7"/>
                </a:ext>
              </a:extLst>
            </a:blip>
            <a:stretch>
              <a:fillRect l="0" t="-25" r="0" b="-25"/>
            </a:stretch>
          </a:blipFill>
        </p:spPr>
      </p:sp>
      <p:sp>
        <p:nvSpPr>
          <p:cNvPr name="TextBox 11" id="11"/>
          <p:cNvSpPr txBox="true"/>
          <p:nvPr/>
        </p:nvSpPr>
        <p:spPr>
          <a:xfrm rot="0">
            <a:off x="7620000" y="423390"/>
            <a:ext cx="6478788" cy="606425"/>
          </a:xfrm>
          <a:prstGeom prst="rect">
            <a:avLst/>
          </a:prstGeom>
        </p:spPr>
        <p:txBody>
          <a:bodyPr anchor="t" rtlCol="false" tIns="0" lIns="0" bIns="0" rIns="0">
            <a:spAutoFit/>
          </a:bodyPr>
          <a:lstStyle/>
          <a:p>
            <a:pPr algn="l">
              <a:lnSpc>
                <a:spcPts val="3250"/>
              </a:lnSpc>
            </a:pPr>
            <a:r>
              <a:rPr lang="en-US" sz="4999">
                <a:solidFill>
                  <a:srgbClr val="E7E6E6"/>
                </a:solidFill>
                <a:latin typeface="Calibri (MS)"/>
                <a:ea typeface="Calibri (MS)"/>
                <a:cs typeface="Calibri (MS)"/>
                <a:sym typeface="Calibri (MS)"/>
              </a:rPr>
              <a:t>DFD LEVEL 0</a:t>
            </a:r>
          </a:p>
        </p:txBody>
      </p:sp>
      <p:grpSp>
        <p:nvGrpSpPr>
          <p:cNvPr name="Group 12" id="12"/>
          <p:cNvGrpSpPr>
            <a:grpSpLocks noChangeAspect="true"/>
          </p:cNvGrpSpPr>
          <p:nvPr/>
        </p:nvGrpSpPr>
        <p:grpSpPr>
          <a:xfrm rot="0">
            <a:off x="102576" y="1123141"/>
            <a:ext cx="18082846" cy="9163859"/>
            <a:chOff x="0" y="0"/>
            <a:chExt cx="24110462" cy="12218478"/>
          </a:xfrm>
        </p:grpSpPr>
        <p:sp>
          <p:nvSpPr>
            <p:cNvPr name="Freeform 13" id="13"/>
            <p:cNvSpPr/>
            <p:nvPr/>
          </p:nvSpPr>
          <p:spPr>
            <a:xfrm flipH="false" flipV="false" rot="0">
              <a:off x="0" y="0"/>
              <a:ext cx="24110442" cy="12218416"/>
            </a:xfrm>
            <a:custGeom>
              <a:avLst/>
              <a:gdLst/>
              <a:ahLst/>
              <a:cxnLst/>
              <a:rect r="r" b="b" t="t" l="l"/>
              <a:pathLst>
                <a:path h="12218416" w="24110442">
                  <a:moveTo>
                    <a:pt x="0" y="0"/>
                  </a:moveTo>
                  <a:lnTo>
                    <a:pt x="24110442" y="0"/>
                  </a:lnTo>
                  <a:lnTo>
                    <a:pt x="24110442" y="12218416"/>
                  </a:lnTo>
                  <a:lnTo>
                    <a:pt x="0" y="12218416"/>
                  </a:lnTo>
                  <a:lnTo>
                    <a:pt x="0" y="0"/>
                  </a:lnTo>
                  <a:close/>
                </a:path>
              </a:pathLst>
            </a:custGeom>
            <a:blipFill>
              <a:blip r:embed="rId8"/>
              <a:stretch>
                <a:fillRect l="0" t="0" r="0" b="0"/>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Freeform 8" id="8"/>
          <p:cNvSpPr/>
          <p:nvPr/>
        </p:nvSpPr>
        <p:spPr>
          <a:xfrm flipH="false" flipV="false" rot="0">
            <a:off x="0" y="852151"/>
            <a:ext cx="18288000" cy="8582698"/>
          </a:xfrm>
          <a:custGeom>
            <a:avLst/>
            <a:gdLst/>
            <a:ahLst/>
            <a:cxnLst/>
            <a:rect r="r" b="b" t="t" l="l"/>
            <a:pathLst>
              <a:path h="8582698" w="18288000">
                <a:moveTo>
                  <a:pt x="0" y="0"/>
                </a:moveTo>
                <a:lnTo>
                  <a:pt x="18288000" y="0"/>
                </a:lnTo>
                <a:lnTo>
                  <a:pt x="18288000" y="8582698"/>
                </a:lnTo>
                <a:lnTo>
                  <a:pt x="0" y="8582698"/>
                </a:lnTo>
                <a:lnTo>
                  <a:pt x="0" y="0"/>
                </a:lnTo>
                <a:close/>
              </a:path>
            </a:pathLst>
          </a:custGeom>
          <a:blipFill>
            <a:blip r:embed="rId6">
              <a:extLst>
                <a:ext uri="{96DAC541-7B7A-43D3-8B79-37D633B846F1}">
                  <asvg:svgBlip xmlns:asvg="http://schemas.microsoft.com/office/drawing/2016/SVG/main" r:embed="rId7"/>
                </a:ext>
              </a:extLst>
            </a:blip>
            <a:stretch>
              <a:fillRect l="0" t="-25" r="0" b="-25"/>
            </a:stretch>
          </a:blipFill>
        </p:spPr>
      </p:sp>
      <p:sp>
        <p:nvSpPr>
          <p:cNvPr name="Freeform 9" id="9"/>
          <p:cNvSpPr/>
          <p:nvPr/>
        </p:nvSpPr>
        <p:spPr>
          <a:xfrm flipH="false" flipV="false" rot="0">
            <a:off x="0" y="852151"/>
            <a:ext cx="18288000" cy="8582698"/>
          </a:xfrm>
          <a:custGeom>
            <a:avLst/>
            <a:gdLst/>
            <a:ahLst/>
            <a:cxnLst/>
            <a:rect r="r" b="b" t="t" l="l"/>
            <a:pathLst>
              <a:path h="8582698" w="18288000">
                <a:moveTo>
                  <a:pt x="0" y="0"/>
                </a:moveTo>
                <a:lnTo>
                  <a:pt x="18288000" y="0"/>
                </a:lnTo>
                <a:lnTo>
                  <a:pt x="18288000" y="8582698"/>
                </a:lnTo>
                <a:lnTo>
                  <a:pt x="0" y="8582698"/>
                </a:lnTo>
                <a:lnTo>
                  <a:pt x="0" y="0"/>
                </a:lnTo>
                <a:close/>
              </a:path>
            </a:pathLst>
          </a:custGeom>
          <a:blipFill>
            <a:blip r:embed="rId6">
              <a:extLst>
                <a:ext uri="{96DAC541-7B7A-43D3-8B79-37D633B846F1}">
                  <asvg:svgBlip xmlns:asvg="http://schemas.microsoft.com/office/drawing/2016/SVG/main" r:embed="rId7"/>
                </a:ext>
              </a:extLst>
            </a:blip>
            <a:stretch>
              <a:fillRect l="0" t="-25" r="0" b="-25"/>
            </a:stretch>
          </a:blipFill>
        </p:spPr>
      </p:sp>
      <p:sp>
        <p:nvSpPr>
          <p:cNvPr name="Freeform 10" id="10"/>
          <p:cNvSpPr/>
          <p:nvPr/>
        </p:nvSpPr>
        <p:spPr>
          <a:xfrm flipH="false" flipV="false" rot="0">
            <a:off x="0" y="852151"/>
            <a:ext cx="18288000" cy="8582698"/>
          </a:xfrm>
          <a:custGeom>
            <a:avLst/>
            <a:gdLst/>
            <a:ahLst/>
            <a:cxnLst/>
            <a:rect r="r" b="b" t="t" l="l"/>
            <a:pathLst>
              <a:path h="8582698" w="18288000">
                <a:moveTo>
                  <a:pt x="0" y="0"/>
                </a:moveTo>
                <a:lnTo>
                  <a:pt x="18288000" y="0"/>
                </a:lnTo>
                <a:lnTo>
                  <a:pt x="18288000" y="8582698"/>
                </a:lnTo>
                <a:lnTo>
                  <a:pt x="0" y="8582698"/>
                </a:lnTo>
                <a:lnTo>
                  <a:pt x="0" y="0"/>
                </a:lnTo>
                <a:close/>
              </a:path>
            </a:pathLst>
          </a:custGeom>
          <a:blipFill>
            <a:blip r:embed="rId6">
              <a:extLst>
                <a:ext uri="{96DAC541-7B7A-43D3-8B79-37D633B846F1}">
                  <asvg:svgBlip xmlns:asvg="http://schemas.microsoft.com/office/drawing/2016/SVG/main" r:embed="rId7"/>
                </a:ext>
              </a:extLst>
            </a:blip>
            <a:stretch>
              <a:fillRect l="0" t="-25" r="0" b="-25"/>
            </a:stretch>
          </a:blipFill>
        </p:spPr>
      </p:sp>
      <p:grpSp>
        <p:nvGrpSpPr>
          <p:cNvPr name="Group 11" id="11"/>
          <p:cNvGrpSpPr>
            <a:grpSpLocks noChangeAspect="true"/>
          </p:cNvGrpSpPr>
          <p:nvPr/>
        </p:nvGrpSpPr>
        <p:grpSpPr>
          <a:xfrm rot="0">
            <a:off x="0" y="1148280"/>
            <a:ext cx="18646486" cy="9138720"/>
            <a:chOff x="0" y="0"/>
            <a:chExt cx="24861982" cy="12184960"/>
          </a:xfrm>
        </p:grpSpPr>
        <p:sp>
          <p:nvSpPr>
            <p:cNvPr name="Freeform 12" id="12"/>
            <p:cNvSpPr/>
            <p:nvPr/>
          </p:nvSpPr>
          <p:spPr>
            <a:xfrm flipH="false" flipV="false" rot="0">
              <a:off x="0" y="0"/>
              <a:ext cx="24862028" cy="12185015"/>
            </a:xfrm>
            <a:custGeom>
              <a:avLst/>
              <a:gdLst/>
              <a:ahLst/>
              <a:cxnLst/>
              <a:rect r="r" b="b" t="t" l="l"/>
              <a:pathLst>
                <a:path h="12185015" w="24862028">
                  <a:moveTo>
                    <a:pt x="0" y="0"/>
                  </a:moveTo>
                  <a:lnTo>
                    <a:pt x="24862028" y="0"/>
                  </a:lnTo>
                  <a:lnTo>
                    <a:pt x="24862028" y="12185015"/>
                  </a:lnTo>
                  <a:lnTo>
                    <a:pt x="0" y="12185015"/>
                  </a:lnTo>
                  <a:lnTo>
                    <a:pt x="0" y="0"/>
                  </a:lnTo>
                  <a:close/>
                </a:path>
              </a:pathLst>
            </a:custGeom>
            <a:blipFill>
              <a:blip r:embed="rId8"/>
              <a:stretch>
                <a:fillRect l="0" t="0" r="0" b="0"/>
              </a:stretch>
            </a:blipFill>
          </p:spPr>
        </p:sp>
      </p:grpSp>
      <p:sp>
        <p:nvSpPr>
          <p:cNvPr name="TextBox 13" id="13"/>
          <p:cNvSpPr txBox="true"/>
          <p:nvPr/>
        </p:nvSpPr>
        <p:spPr>
          <a:xfrm rot="0">
            <a:off x="7163944" y="448529"/>
            <a:ext cx="6478788" cy="959644"/>
          </a:xfrm>
          <a:prstGeom prst="rect">
            <a:avLst/>
          </a:prstGeom>
        </p:spPr>
        <p:txBody>
          <a:bodyPr anchor="t" rtlCol="false" tIns="0" lIns="0" bIns="0" rIns="0">
            <a:spAutoFit/>
          </a:bodyPr>
          <a:lstStyle/>
          <a:p>
            <a:pPr algn="l">
              <a:lnSpc>
                <a:spcPts val="3250"/>
              </a:lnSpc>
            </a:pPr>
            <a:r>
              <a:rPr lang="en-US" sz="4999">
                <a:solidFill>
                  <a:srgbClr val="E7E6E6"/>
                </a:solidFill>
                <a:latin typeface="Calibri (MS)"/>
                <a:ea typeface="Calibri (MS)"/>
                <a:cs typeface="Calibri (MS)"/>
                <a:sym typeface="Calibri (MS)"/>
              </a:rPr>
              <a:t>DFD LEVEL 1</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Freeform 8" id="8"/>
          <p:cNvSpPr/>
          <p:nvPr/>
        </p:nvSpPr>
        <p:spPr>
          <a:xfrm flipH="false" flipV="false" rot="0">
            <a:off x="6228649" y="0"/>
            <a:ext cx="13601700" cy="10201275"/>
          </a:xfrm>
          <a:custGeom>
            <a:avLst/>
            <a:gdLst/>
            <a:ahLst/>
            <a:cxnLst/>
            <a:rect r="r" b="b" t="t" l="l"/>
            <a:pathLst>
              <a:path h="10201275" w="13601700">
                <a:moveTo>
                  <a:pt x="0" y="0"/>
                </a:moveTo>
                <a:lnTo>
                  <a:pt x="13601700" y="0"/>
                </a:lnTo>
                <a:lnTo>
                  <a:pt x="13601700" y="10201275"/>
                </a:lnTo>
                <a:lnTo>
                  <a:pt x="0" y="10201275"/>
                </a:lnTo>
                <a:lnTo>
                  <a:pt x="0" y="0"/>
                </a:lnTo>
                <a:close/>
              </a:path>
            </a:pathLst>
          </a:custGeom>
          <a:blipFill>
            <a:blip r:embed="rId6"/>
            <a:stretch>
              <a:fillRect l="0" t="0" r="0" b="0"/>
            </a:stretch>
          </a:blipFill>
        </p:spPr>
      </p:sp>
      <p:sp>
        <p:nvSpPr>
          <p:cNvPr name="TextBox 9" id="9"/>
          <p:cNvSpPr txBox="true"/>
          <p:nvPr/>
        </p:nvSpPr>
        <p:spPr>
          <a:xfrm rot="0">
            <a:off x="276750" y="3196374"/>
            <a:ext cx="14206798" cy="3529802"/>
          </a:xfrm>
          <a:prstGeom prst="rect">
            <a:avLst/>
          </a:prstGeom>
        </p:spPr>
        <p:txBody>
          <a:bodyPr anchor="t" rtlCol="false" tIns="0" lIns="0" bIns="0" rIns="0">
            <a:spAutoFit/>
          </a:bodyPr>
          <a:lstStyle/>
          <a:p>
            <a:pPr algn="l">
              <a:lnSpc>
                <a:spcPts val="15349"/>
              </a:lnSpc>
            </a:pPr>
            <a:r>
              <a:rPr lang="en-US" sz="10964">
                <a:solidFill>
                  <a:srgbClr val="E7E6E6"/>
                </a:solidFill>
                <a:latin typeface="Calibri (MS)"/>
                <a:ea typeface="Calibri (MS)"/>
                <a:cs typeface="Calibri (MS)"/>
                <a:sym typeface="Calibri (MS)"/>
              </a:rPr>
              <a:t>ER -</a:t>
            </a:r>
          </a:p>
          <a:p>
            <a:pPr algn="l">
              <a:lnSpc>
                <a:spcPts val="7126"/>
              </a:lnSpc>
            </a:pPr>
            <a:r>
              <a:rPr lang="en-US" sz="10964">
                <a:solidFill>
                  <a:srgbClr val="E7E6E6"/>
                </a:solidFill>
                <a:latin typeface="Calibri (MS)"/>
                <a:ea typeface="Calibri (MS)"/>
                <a:cs typeface="Calibri (MS)"/>
                <a:sym typeface="Calibri (MS)"/>
              </a:rPr>
              <a:t>DIAGRAM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Freeform 8" id="8"/>
          <p:cNvSpPr/>
          <p:nvPr/>
        </p:nvSpPr>
        <p:spPr>
          <a:xfrm flipH="false" flipV="false" rot="0">
            <a:off x="6638915" y="106000"/>
            <a:ext cx="11873061" cy="10075000"/>
          </a:xfrm>
          <a:custGeom>
            <a:avLst/>
            <a:gdLst/>
            <a:ahLst/>
            <a:cxnLst/>
            <a:rect r="r" b="b" t="t" l="l"/>
            <a:pathLst>
              <a:path h="10075000" w="11873061">
                <a:moveTo>
                  <a:pt x="0" y="0"/>
                </a:moveTo>
                <a:lnTo>
                  <a:pt x="11873061" y="0"/>
                </a:lnTo>
                <a:lnTo>
                  <a:pt x="11873061" y="10075000"/>
                </a:lnTo>
                <a:lnTo>
                  <a:pt x="0" y="10075000"/>
                </a:lnTo>
                <a:lnTo>
                  <a:pt x="0" y="0"/>
                </a:lnTo>
                <a:close/>
              </a:path>
            </a:pathLst>
          </a:custGeom>
          <a:blipFill>
            <a:blip r:embed="rId6"/>
            <a:stretch>
              <a:fillRect l="0" t="-3705" r="0" b="0"/>
            </a:stretch>
          </a:blipFill>
        </p:spPr>
      </p:sp>
      <p:sp>
        <p:nvSpPr>
          <p:cNvPr name="TextBox 9" id="9"/>
          <p:cNvSpPr txBox="true"/>
          <p:nvPr/>
        </p:nvSpPr>
        <p:spPr>
          <a:xfrm rot="0">
            <a:off x="506090" y="2545843"/>
            <a:ext cx="7364921" cy="3549015"/>
          </a:xfrm>
          <a:prstGeom prst="rect">
            <a:avLst/>
          </a:prstGeom>
        </p:spPr>
        <p:txBody>
          <a:bodyPr anchor="t" rtlCol="false" tIns="0" lIns="0" bIns="0" rIns="0">
            <a:spAutoFit/>
          </a:bodyPr>
          <a:lstStyle/>
          <a:p>
            <a:pPr algn="l">
              <a:lnSpc>
                <a:spcPts val="13875"/>
              </a:lnSpc>
            </a:pPr>
            <a:r>
              <a:rPr lang="en-US" sz="11100">
                <a:solidFill>
                  <a:srgbClr val="97B8FF"/>
                </a:solidFill>
                <a:latin typeface="Arimo"/>
                <a:ea typeface="Arimo"/>
                <a:cs typeface="Arimo"/>
                <a:sym typeface="Arimo"/>
              </a:rPr>
              <a:t>Activity</a:t>
            </a:r>
            <a:r>
              <a:rPr lang="en-US" sz="11100">
                <a:solidFill>
                  <a:srgbClr val="97B8FF"/>
                </a:solidFill>
                <a:latin typeface="Arimo"/>
                <a:ea typeface="Arimo"/>
                <a:cs typeface="Arimo"/>
                <a:sym typeface="Arimo"/>
              </a:rPr>
              <a:t> </a:t>
            </a:r>
          </a:p>
          <a:p>
            <a:pPr algn="l">
              <a:lnSpc>
                <a:spcPts val="13875"/>
              </a:lnSpc>
            </a:pPr>
            <a:r>
              <a:rPr lang="en-US" sz="11100">
                <a:solidFill>
                  <a:srgbClr val="97B8FF"/>
                </a:solidFill>
                <a:latin typeface="Arimo"/>
                <a:ea typeface="Arimo"/>
                <a:cs typeface="Arimo"/>
                <a:sym typeface="Arimo"/>
              </a:rPr>
              <a:t>Diagram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TextBox 8" id="8"/>
          <p:cNvSpPr txBox="true"/>
          <p:nvPr/>
        </p:nvSpPr>
        <p:spPr>
          <a:xfrm rot="0">
            <a:off x="992238" y="2539604"/>
            <a:ext cx="5670649" cy="746820"/>
          </a:xfrm>
          <a:prstGeom prst="rect">
            <a:avLst/>
          </a:prstGeom>
        </p:spPr>
        <p:txBody>
          <a:bodyPr anchor="t" rtlCol="false" tIns="0" lIns="0" bIns="0" rIns="0">
            <a:spAutoFit/>
          </a:bodyPr>
          <a:lstStyle/>
          <a:p>
            <a:pPr algn="l">
              <a:lnSpc>
                <a:spcPts val="5562"/>
              </a:lnSpc>
            </a:pPr>
            <a:r>
              <a:rPr lang="en-US" sz="4437">
                <a:solidFill>
                  <a:srgbClr val="97B8FF"/>
                </a:solidFill>
                <a:latin typeface="Arimo"/>
                <a:ea typeface="Arimo"/>
                <a:cs typeface="Arimo"/>
                <a:sym typeface="Arimo"/>
              </a:rPr>
              <a:t>Abstract</a:t>
            </a:r>
          </a:p>
        </p:txBody>
      </p:sp>
      <p:sp>
        <p:nvSpPr>
          <p:cNvPr name="TextBox 9" id="9"/>
          <p:cNvSpPr txBox="true"/>
          <p:nvPr/>
        </p:nvSpPr>
        <p:spPr>
          <a:xfrm rot="0">
            <a:off x="992238" y="3767732"/>
            <a:ext cx="16303526" cy="2807494"/>
          </a:xfrm>
          <a:prstGeom prst="rect">
            <a:avLst/>
          </a:prstGeom>
        </p:spPr>
        <p:txBody>
          <a:bodyPr anchor="t" rtlCol="false" tIns="0" lIns="0" bIns="0" rIns="0">
            <a:spAutoFit/>
          </a:bodyPr>
          <a:lstStyle/>
          <a:p>
            <a:pPr algn="l">
              <a:lnSpc>
                <a:spcPts val="3562"/>
              </a:lnSpc>
            </a:pPr>
            <a:r>
              <a:rPr lang="en-US" sz="2187">
                <a:solidFill>
                  <a:srgbClr val="E0D6DE"/>
                </a:solidFill>
                <a:latin typeface="Noto Sans"/>
                <a:ea typeface="Noto Sans"/>
                <a:cs typeface="Noto Sans"/>
                <a:sym typeface="Noto Sans"/>
              </a:rPr>
              <a:t>ConnectLocal is envisioned as a robust, full-stack web application designed to facilitate the discovery, creation, and management of local community groups and events. This platform aims to bridge the gap between individuals sharing common interests, enabling seamless organization of meetups, workshops, and social gatherings. It will feature intuitive group and event management tools, integrated communication channels, and a user-centric interface, fostering stronger local communities and enhancing social connectivity. The system prioritizes ease of use, scalability, and data security to provide a reliable and engaging experience for all participants.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Freeform 8" id="8"/>
          <p:cNvSpPr/>
          <p:nvPr/>
        </p:nvSpPr>
        <p:spPr>
          <a:xfrm flipH="false" flipV="false" rot="0">
            <a:off x="514350" y="1028700"/>
            <a:ext cx="17259300" cy="8998601"/>
          </a:xfrm>
          <a:custGeom>
            <a:avLst/>
            <a:gdLst/>
            <a:ahLst/>
            <a:cxnLst/>
            <a:rect r="r" b="b" t="t" l="l"/>
            <a:pathLst>
              <a:path h="8998601" w="17259300">
                <a:moveTo>
                  <a:pt x="0" y="0"/>
                </a:moveTo>
                <a:lnTo>
                  <a:pt x="17259300" y="0"/>
                </a:lnTo>
                <a:lnTo>
                  <a:pt x="17259300" y="8998601"/>
                </a:lnTo>
                <a:lnTo>
                  <a:pt x="0" y="8998601"/>
                </a:lnTo>
                <a:lnTo>
                  <a:pt x="0" y="0"/>
                </a:lnTo>
                <a:close/>
              </a:path>
            </a:pathLst>
          </a:custGeom>
          <a:blipFill>
            <a:blip r:embed="rId6"/>
            <a:stretch>
              <a:fillRect l="0" t="-9986" r="0" b="0"/>
            </a:stretch>
          </a:blipFill>
        </p:spPr>
      </p:sp>
      <p:sp>
        <p:nvSpPr>
          <p:cNvPr name="TextBox 9" id="9"/>
          <p:cNvSpPr txBox="true"/>
          <p:nvPr/>
        </p:nvSpPr>
        <p:spPr>
          <a:xfrm rot="0">
            <a:off x="5591039" y="35308"/>
            <a:ext cx="8375118" cy="993392"/>
          </a:xfrm>
          <a:prstGeom prst="rect">
            <a:avLst/>
          </a:prstGeom>
        </p:spPr>
        <p:txBody>
          <a:bodyPr anchor="t" rtlCol="false" tIns="0" lIns="0" bIns="0" rIns="0">
            <a:spAutoFit/>
          </a:bodyPr>
          <a:lstStyle/>
          <a:p>
            <a:pPr algn="l">
              <a:lnSpc>
                <a:spcPts val="7757"/>
              </a:lnSpc>
            </a:pPr>
            <a:r>
              <a:rPr lang="en-US" sz="6205">
                <a:solidFill>
                  <a:srgbClr val="97B8FF"/>
                </a:solidFill>
                <a:latin typeface="Arimo"/>
                <a:ea typeface="Arimo"/>
                <a:cs typeface="Arimo"/>
                <a:sym typeface="Arimo"/>
              </a:rPr>
              <a:t>Collaboration</a:t>
            </a:r>
            <a:r>
              <a:rPr lang="en-US" sz="6205">
                <a:solidFill>
                  <a:srgbClr val="97B8FF"/>
                </a:solidFill>
                <a:latin typeface="Arimo"/>
                <a:ea typeface="Arimo"/>
                <a:cs typeface="Arimo"/>
                <a:sym typeface="Arimo"/>
              </a:rPr>
              <a:t> diagram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Freeform 8" id="8"/>
          <p:cNvSpPr/>
          <p:nvPr/>
        </p:nvSpPr>
        <p:spPr>
          <a:xfrm flipH="false" flipV="false" rot="0">
            <a:off x="11206040" y="-135571"/>
            <a:ext cx="7081960" cy="10336846"/>
          </a:xfrm>
          <a:custGeom>
            <a:avLst/>
            <a:gdLst/>
            <a:ahLst/>
            <a:cxnLst/>
            <a:rect r="r" b="b" t="t" l="l"/>
            <a:pathLst>
              <a:path h="10336846" w="7081960">
                <a:moveTo>
                  <a:pt x="0" y="0"/>
                </a:moveTo>
                <a:lnTo>
                  <a:pt x="7081960" y="0"/>
                </a:lnTo>
                <a:lnTo>
                  <a:pt x="7081960" y="10336846"/>
                </a:lnTo>
                <a:lnTo>
                  <a:pt x="0" y="10336846"/>
                </a:lnTo>
                <a:lnTo>
                  <a:pt x="0" y="0"/>
                </a:lnTo>
                <a:close/>
              </a:path>
            </a:pathLst>
          </a:custGeom>
          <a:blipFill>
            <a:blip r:embed="rId6"/>
            <a:stretch>
              <a:fillRect l="0" t="-4490" r="0" b="0"/>
            </a:stretch>
          </a:blipFill>
        </p:spPr>
      </p:sp>
      <p:sp>
        <p:nvSpPr>
          <p:cNvPr name="TextBox 9" id="9"/>
          <p:cNvSpPr txBox="true"/>
          <p:nvPr/>
        </p:nvSpPr>
        <p:spPr>
          <a:xfrm rot="0">
            <a:off x="439595" y="4622991"/>
            <a:ext cx="8375118" cy="993392"/>
          </a:xfrm>
          <a:prstGeom prst="rect">
            <a:avLst/>
          </a:prstGeom>
        </p:spPr>
        <p:txBody>
          <a:bodyPr anchor="t" rtlCol="false" tIns="0" lIns="0" bIns="0" rIns="0">
            <a:spAutoFit/>
          </a:bodyPr>
          <a:lstStyle/>
          <a:p>
            <a:pPr algn="l">
              <a:lnSpc>
                <a:spcPts val="7757"/>
              </a:lnSpc>
            </a:pPr>
            <a:r>
              <a:rPr lang="en-US" sz="6205">
                <a:solidFill>
                  <a:srgbClr val="97B8FF"/>
                </a:solidFill>
                <a:latin typeface="Arimo"/>
                <a:ea typeface="Arimo"/>
                <a:cs typeface="Arimo"/>
                <a:sym typeface="Arimo"/>
              </a:rPr>
              <a:t>sequence</a:t>
            </a:r>
            <a:r>
              <a:rPr lang="en-US" sz="6205">
                <a:solidFill>
                  <a:srgbClr val="97B8FF"/>
                </a:solidFill>
                <a:latin typeface="Arimo"/>
                <a:ea typeface="Arimo"/>
                <a:cs typeface="Arimo"/>
                <a:sym typeface="Arimo"/>
              </a:rPr>
              <a:t> diagram</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Freeform 8" id="8"/>
          <p:cNvSpPr/>
          <p:nvPr/>
        </p:nvSpPr>
        <p:spPr>
          <a:xfrm flipH="false" flipV="false" rot="0">
            <a:off x="12799322" y="0"/>
            <a:ext cx="5402953" cy="10287000"/>
          </a:xfrm>
          <a:custGeom>
            <a:avLst/>
            <a:gdLst/>
            <a:ahLst/>
            <a:cxnLst/>
            <a:rect r="r" b="b" t="t" l="l"/>
            <a:pathLst>
              <a:path h="10287000" w="5402953">
                <a:moveTo>
                  <a:pt x="0" y="0"/>
                </a:moveTo>
                <a:lnTo>
                  <a:pt x="5402953" y="0"/>
                </a:lnTo>
                <a:lnTo>
                  <a:pt x="5402953" y="10287000"/>
                </a:lnTo>
                <a:lnTo>
                  <a:pt x="0" y="10287000"/>
                </a:lnTo>
                <a:lnTo>
                  <a:pt x="0" y="0"/>
                </a:lnTo>
                <a:close/>
              </a:path>
            </a:pathLst>
          </a:custGeom>
          <a:blipFill>
            <a:blip r:embed="rId6"/>
            <a:stretch>
              <a:fillRect l="0" t="-3747" r="0" b="0"/>
            </a:stretch>
          </a:blipFill>
        </p:spPr>
      </p:sp>
      <p:sp>
        <p:nvSpPr>
          <p:cNvPr name="TextBox 9" id="9"/>
          <p:cNvSpPr txBox="true"/>
          <p:nvPr/>
        </p:nvSpPr>
        <p:spPr>
          <a:xfrm rot="0">
            <a:off x="439595" y="4622991"/>
            <a:ext cx="8375118" cy="993392"/>
          </a:xfrm>
          <a:prstGeom prst="rect">
            <a:avLst/>
          </a:prstGeom>
        </p:spPr>
        <p:txBody>
          <a:bodyPr anchor="t" rtlCol="false" tIns="0" lIns="0" bIns="0" rIns="0">
            <a:spAutoFit/>
          </a:bodyPr>
          <a:lstStyle/>
          <a:p>
            <a:pPr algn="l">
              <a:lnSpc>
                <a:spcPts val="7757"/>
              </a:lnSpc>
            </a:pPr>
            <a:r>
              <a:rPr lang="en-US" sz="6205">
                <a:solidFill>
                  <a:srgbClr val="97B8FF"/>
                </a:solidFill>
                <a:latin typeface="Arimo"/>
                <a:ea typeface="Arimo"/>
                <a:cs typeface="Arimo"/>
                <a:sym typeface="Arimo"/>
              </a:rPr>
              <a:t>Class </a:t>
            </a:r>
            <a:r>
              <a:rPr lang="en-US" sz="6205">
                <a:solidFill>
                  <a:srgbClr val="97B8FF"/>
                </a:solidFill>
                <a:latin typeface="Arimo"/>
                <a:ea typeface="Arimo"/>
                <a:cs typeface="Arimo"/>
                <a:sym typeface="Arimo"/>
              </a:rPr>
              <a:t>diagram</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Freeform 8" id="8"/>
          <p:cNvSpPr/>
          <p:nvPr/>
        </p:nvSpPr>
        <p:spPr>
          <a:xfrm flipH="false" flipV="false" rot="0">
            <a:off x="9886283" y="0"/>
            <a:ext cx="8482774" cy="10287000"/>
          </a:xfrm>
          <a:custGeom>
            <a:avLst/>
            <a:gdLst/>
            <a:ahLst/>
            <a:cxnLst/>
            <a:rect r="r" b="b" t="t" l="l"/>
            <a:pathLst>
              <a:path h="10287000" w="8482774">
                <a:moveTo>
                  <a:pt x="0" y="0"/>
                </a:moveTo>
                <a:lnTo>
                  <a:pt x="8482774" y="0"/>
                </a:lnTo>
                <a:lnTo>
                  <a:pt x="8482774" y="10287000"/>
                </a:lnTo>
                <a:lnTo>
                  <a:pt x="0" y="10287000"/>
                </a:lnTo>
                <a:lnTo>
                  <a:pt x="0" y="0"/>
                </a:lnTo>
                <a:close/>
              </a:path>
            </a:pathLst>
          </a:custGeom>
          <a:blipFill>
            <a:blip r:embed="rId6"/>
            <a:stretch>
              <a:fillRect l="0" t="0" r="0" b="0"/>
            </a:stretch>
          </a:blipFill>
        </p:spPr>
      </p:sp>
      <p:sp>
        <p:nvSpPr>
          <p:cNvPr name="TextBox 9" id="9"/>
          <p:cNvSpPr txBox="true"/>
          <p:nvPr/>
        </p:nvSpPr>
        <p:spPr>
          <a:xfrm rot="0">
            <a:off x="439595" y="4622991"/>
            <a:ext cx="8375118" cy="993392"/>
          </a:xfrm>
          <a:prstGeom prst="rect">
            <a:avLst/>
          </a:prstGeom>
        </p:spPr>
        <p:txBody>
          <a:bodyPr anchor="t" rtlCol="false" tIns="0" lIns="0" bIns="0" rIns="0">
            <a:spAutoFit/>
          </a:bodyPr>
          <a:lstStyle/>
          <a:p>
            <a:pPr algn="l">
              <a:lnSpc>
                <a:spcPts val="7757"/>
              </a:lnSpc>
            </a:pPr>
            <a:r>
              <a:rPr lang="en-US" sz="6205">
                <a:solidFill>
                  <a:srgbClr val="97B8FF"/>
                </a:solidFill>
                <a:latin typeface="Arimo"/>
                <a:ea typeface="Arimo"/>
                <a:cs typeface="Arimo"/>
                <a:sym typeface="Arimo"/>
              </a:rPr>
              <a:t>UseCase Diagram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TextBox 8" id="8"/>
          <p:cNvSpPr txBox="true"/>
          <p:nvPr/>
        </p:nvSpPr>
        <p:spPr>
          <a:xfrm rot="0">
            <a:off x="806351" y="850404"/>
            <a:ext cx="5528370" cy="614214"/>
          </a:xfrm>
          <a:prstGeom prst="rect">
            <a:avLst/>
          </a:prstGeom>
        </p:spPr>
        <p:txBody>
          <a:bodyPr anchor="t" rtlCol="false" tIns="0" lIns="0" bIns="0" rIns="0">
            <a:spAutoFit/>
          </a:bodyPr>
          <a:lstStyle/>
          <a:p>
            <a:pPr algn="l">
              <a:lnSpc>
                <a:spcPts val="4499"/>
              </a:lnSpc>
            </a:pPr>
            <a:r>
              <a:rPr lang="en-US" sz="3625">
                <a:solidFill>
                  <a:srgbClr val="97B8FF"/>
                </a:solidFill>
                <a:latin typeface="Arimo"/>
                <a:ea typeface="Arimo"/>
                <a:cs typeface="Arimo"/>
                <a:sym typeface="Arimo"/>
              </a:rPr>
              <a:t>Implementation Details</a:t>
            </a:r>
          </a:p>
        </p:txBody>
      </p:sp>
      <p:sp>
        <p:nvSpPr>
          <p:cNvPr name="TextBox 9" id="9"/>
          <p:cNvSpPr txBox="true"/>
          <p:nvPr/>
        </p:nvSpPr>
        <p:spPr>
          <a:xfrm rot="0">
            <a:off x="806351" y="1666429"/>
            <a:ext cx="6083796" cy="460474"/>
          </a:xfrm>
          <a:prstGeom prst="rect">
            <a:avLst/>
          </a:prstGeom>
        </p:spPr>
        <p:txBody>
          <a:bodyPr anchor="t" rtlCol="false" tIns="0" lIns="0" bIns="0" rIns="0">
            <a:spAutoFit/>
          </a:bodyPr>
          <a:lstStyle/>
          <a:p>
            <a:pPr algn="l">
              <a:lnSpc>
                <a:spcPts val="3374"/>
              </a:lnSpc>
            </a:pPr>
            <a:r>
              <a:rPr lang="en-US" sz="2687">
                <a:solidFill>
                  <a:srgbClr val="97B8FF"/>
                </a:solidFill>
                <a:latin typeface="Arimo"/>
                <a:ea typeface="Arimo"/>
                <a:cs typeface="Arimo"/>
                <a:sym typeface="Arimo"/>
              </a:rPr>
              <a:t>Software/Hardware Specifications</a:t>
            </a:r>
          </a:p>
        </p:txBody>
      </p:sp>
      <p:sp>
        <p:nvSpPr>
          <p:cNvPr name="TextBox 10" id="10"/>
          <p:cNvSpPr txBox="true"/>
          <p:nvPr/>
        </p:nvSpPr>
        <p:spPr>
          <a:xfrm rot="0">
            <a:off x="806351" y="2622649"/>
            <a:ext cx="8056661" cy="425649"/>
          </a:xfrm>
          <a:prstGeom prst="rect">
            <a:avLst/>
          </a:prstGeom>
        </p:spPr>
        <p:txBody>
          <a:bodyPr anchor="t" rtlCol="false" tIns="0" lIns="0" bIns="0" rIns="0">
            <a:spAutoFit/>
          </a:bodyPr>
          <a:lstStyle/>
          <a:p>
            <a:pPr algn="l">
              <a:lnSpc>
                <a:spcPts val="2875"/>
              </a:lnSpc>
            </a:pPr>
            <a:r>
              <a:rPr lang="en-US" sz="1812" b="true">
                <a:solidFill>
                  <a:srgbClr val="E0D6DE"/>
                </a:solidFill>
                <a:latin typeface="Noto Sans Bold"/>
                <a:ea typeface="Noto Sans Bold"/>
                <a:cs typeface="Noto Sans Bold"/>
                <a:sym typeface="Noto Sans Bold"/>
              </a:rPr>
              <a:t>Backend:</a:t>
            </a:r>
          </a:p>
        </p:txBody>
      </p:sp>
      <p:sp>
        <p:nvSpPr>
          <p:cNvPr name="TextBox 11" id="11"/>
          <p:cNvSpPr txBox="true"/>
          <p:nvPr/>
        </p:nvSpPr>
        <p:spPr>
          <a:xfrm rot="0">
            <a:off x="806351" y="3198465"/>
            <a:ext cx="8056661" cy="425649"/>
          </a:xfrm>
          <a:prstGeom prst="rect">
            <a:avLst/>
          </a:prstGeom>
        </p:spPr>
        <p:txBody>
          <a:bodyPr anchor="t" rtlCol="false" tIns="0" lIns="0" bIns="0" rIns="0">
            <a:spAutoFit/>
          </a:bodyPr>
          <a:lstStyle/>
          <a:p>
            <a:pPr algn="l" marL="273348" indent="-136674" lvl="1">
              <a:lnSpc>
                <a:spcPts val="2875"/>
              </a:lnSpc>
              <a:buFont typeface="Arial"/>
              <a:buChar char="•"/>
            </a:pPr>
            <a:r>
              <a:rPr lang="en-US" b="true" sz="1812">
                <a:solidFill>
                  <a:srgbClr val="E0D6DE"/>
                </a:solidFill>
                <a:latin typeface="Noto Sans Bold"/>
                <a:ea typeface="Noto Sans Bold"/>
                <a:cs typeface="Noto Sans Bold"/>
                <a:sym typeface="Noto Sans Bold"/>
              </a:rPr>
              <a:t>Language/Framework:</a:t>
            </a:r>
            <a:r>
              <a:rPr lang="en-US" sz="1812">
                <a:solidFill>
                  <a:srgbClr val="E0D6DE"/>
                </a:solidFill>
                <a:latin typeface="Noto Sans"/>
                <a:ea typeface="Noto Sans"/>
                <a:cs typeface="Noto Sans"/>
                <a:sym typeface="Noto Sans"/>
              </a:rPr>
              <a:t> Python 3.x with Django (latest stable version).</a:t>
            </a:r>
          </a:p>
        </p:txBody>
      </p:sp>
      <p:sp>
        <p:nvSpPr>
          <p:cNvPr name="TextBox 12" id="12"/>
          <p:cNvSpPr txBox="true"/>
          <p:nvPr/>
        </p:nvSpPr>
        <p:spPr>
          <a:xfrm rot="0">
            <a:off x="806351" y="3647480"/>
            <a:ext cx="8056661" cy="425649"/>
          </a:xfrm>
          <a:prstGeom prst="rect">
            <a:avLst/>
          </a:prstGeom>
        </p:spPr>
        <p:txBody>
          <a:bodyPr anchor="t" rtlCol="false" tIns="0" lIns="0" bIns="0" rIns="0">
            <a:spAutoFit/>
          </a:bodyPr>
          <a:lstStyle/>
          <a:p>
            <a:pPr algn="l" marL="273348" indent="-136674" lvl="1">
              <a:lnSpc>
                <a:spcPts val="2875"/>
              </a:lnSpc>
              <a:buFont typeface="Arial"/>
              <a:buChar char="•"/>
            </a:pPr>
            <a:r>
              <a:rPr lang="en-US" b="true" sz="1812">
                <a:solidFill>
                  <a:srgbClr val="E0D6DE"/>
                </a:solidFill>
                <a:latin typeface="Noto Sans Bold"/>
                <a:ea typeface="Noto Sans Bold"/>
                <a:cs typeface="Noto Sans Bold"/>
                <a:sym typeface="Noto Sans Bold"/>
              </a:rPr>
              <a:t>API Framework:</a:t>
            </a:r>
            <a:r>
              <a:rPr lang="en-US" sz="1812">
                <a:solidFill>
                  <a:srgbClr val="E0D6DE"/>
                </a:solidFill>
                <a:latin typeface="Noto Sans"/>
                <a:ea typeface="Noto Sans"/>
                <a:cs typeface="Noto Sans"/>
                <a:sym typeface="Noto Sans"/>
              </a:rPr>
              <a:t> Django REST Framework.</a:t>
            </a:r>
          </a:p>
        </p:txBody>
      </p:sp>
      <p:sp>
        <p:nvSpPr>
          <p:cNvPr name="TextBox 13" id="13"/>
          <p:cNvSpPr txBox="true"/>
          <p:nvPr/>
        </p:nvSpPr>
        <p:spPr>
          <a:xfrm rot="0">
            <a:off x="806351" y="4096494"/>
            <a:ext cx="8056661" cy="425649"/>
          </a:xfrm>
          <a:prstGeom prst="rect">
            <a:avLst/>
          </a:prstGeom>
        </p:spPr>
        <p:txBody>
          <a:bodyPr anchor="t" rtlCol="false" tIns="0" lIns="0" bIns="0" rIns="0">
            <a:spAutoFit/>
          </a:bodyPr>
          <a:lstStyle/>
          <a:p>
            <a:pPr algn="l" marL="273348" indent="-136674" lvl="1">
              <a:lnSpc>
                <a:spcPts val="2875"/>
              </a:lnSpc>
              <a:buFont typeface="Arial"/>
              <a:buChar char="•"/>
            </a:pPr>
            <a:r>
              <a:rPr lang="en-US" b="true" sz="1812">
                <a:solidFill>
                  <a:srgbClr val="E0D6DE"/>
                </a:solidFill>
                <a:latin typeface="Noto Sans Bold"/>
                <a:ea typeface="Noto Sans Bold"/>
                <a:cs typeface="Noto Sans Bold"/>
                <a:sym typeface="Noto Sans Bold"/>
              </a:rPr>
              <a:t>Database:</a:t>
            </a:r>
            <a:r>
              <a:rPr lang="en-US" sz="1812">
                <a:solidFill>
                  <a:srgbClr val="E0D6DE"/>
                </a:solidFill>
                <a:latin typeface="Noto Sans"/>
                <a:ea typeface="Noto Sans"/>
                <a:cs typeface="Noto Sans"/>
                <a:sym typeface="Noto Sans"/>
              </a:rPr>
              <a:t> PostgreSQL (for scalability and robust features).</a:t>
            </a:r>
          </a:p>
        </p:txBody>
      </p:sp>
      <p:sp>
        <p:nvSpPr>
          <p:cNvPr name="TextBox 14" id="14"/>
          <p:cNvSpPr txBox="true"/>
          <p:nvPr/>
        </p:nvSpPr>
        <p:spPr>
          <a:xfrm rot="0">
            <a:off x="806351" y="4545509"/>
            <a:ext cx="8056661" cy="794148"/>
          </a:xfrm>
          <a:prstGeom prst="rect">
            <a:avLst/>
          </a:prstGeom>
        </p:spPr>
        <p:txBody>
          <a:bodyPr anchor="t" rtlCol="false" tIns="0" lIns="0" bIns="0" rIns="0">
            <a:spAutoFit/>
          </a:bodyPr>
          <a:lstStyle/>
          <a:p>
            <a:pPr algn="l" marL="273348" indent="-136674" lvl="1">
              <a:lnSpc>
                <a:spcPts val="2875"/>
              </a:lnSpc>
              <a:buFont typeface="Arial"/>
              <a:buChar char="•"/>
            </a:pPr>
            <a:r>
              <a:rPr lang="en-US" b="true" sz="1812">
                <a:solidFill>
                  <a:srgbClr val="E0D6DE"/>
                </a:solidFill>
                <a:latin typeface="Noto Sans Bold"/>
                <a:ea typeface="Noto Sans Bold"/>
                <a:cs typeface="Noto Sans Bold"/>
                <a:sym typeface="Noto Sans Bold"/>
              </a:rPr>
              <a:t>Authentication:</a:t>
            </a:r>
            <a:r>
              <a:rPr lang="en-US" sz="1812">
                <a:solidFill>
                  <a:srgbClr val="E0D6DE"/>
                </a:solidFill>
                <a:latin typeface="Noto Sans"/>
                <a:ea typeface="Noto Sans"/>
                <a:cs typeface="Noto Sans"/>
                <a:sym typeface="Noto Sans"/>
              </a:rPr>
              <a:t> Django's built-in authentication system with JWT for API token management.</a:t>
            </a:r>
          </a:p>
        </p:txBody>
      </p:sp>
      <p:sp>
        <p:nvSpPr>
          <p:cNvPr name="TextBox 15" id="15"/>
          <p:cNvSpPr txBox="true"/>
          <p:nvPr/>
        </p:nvSpPr>
        <p:spPr>
          <a:xfrm rot="0">
            <a:off x="806351" y="5363021"/>
            <a:ext cx="8056661" cy="425649"/>
          </a:xfrm>
          <a:prstGeom prst="rect">
            <a:avLst/>
          </a:prstGeom>
        </p:spPr>
        <p:txBody>
          <a:bodyPr anchor="t" rtlCol="false" tIns="0" lIns="0" bIns="0" rIns="0">
            <a:spAutoFit/>
          </a:bodyPr>
          <a:lstStyle/>
          <a:p>
            <a:pPr algn="l" marL="273348" indent="-136674" lvl="1">
              <a:lnSpc>
                <a:spcPts val="2875"/>
              </a:lnSpc>
              <a:buFont typeface="Arial"/>
              <a:buChar char="•"/>
            </a:pPr>
            <a:r>
              <a:rPr lang="en-US" b="true" sz="1812">
                <a:solidFill>
                  <a:srgbClr val="E0D6DE"/>
                </a:solidFill>
                <a:latin typeface="Noto Sans Bold"/>
                <a:ea typeface="Noto Sans Bold"/>
                <a:cs typeface="Noto Sans Bold"/>
                <a:sym typeface="Noto Sans Bold"/>
              </a:rPr>
              <a:t>Image/File Handling:</a:t>
            </a:r>
            <a:r>
              <a:rPr lang="en-US" sz="1812">
                <a:solidFill>
                  <a:srgbClr val="E0D6DE"/>
                </a:solidFill>
                <a:latin typeface="Noto Sans"/>
                <a:ea typeface="Noto Sans"/>
                <a:cs typeface="Noto Sans"/>
                <a:sym typeface="Noto Sans"/>
              </a:rPr>
              <a:t> Pillow library for image processing.</a:t>
            </a:r>
          </a:p>
        </p:txBody>
      </p:sp>
      <p:sp>
        <p:nvSpPr>
          <p:cNvPr name="TextBox 16" id="16"/>
          <p:cNvSpPr txBox="true"/>
          <p:nvPr/>
        </p:nvSpPr>
        <p:spPr>
          <a:xfrm rot="0">
            <a:off x="806351" y="5812036"/>
            <a:ext cx="8056661" cy="794147"/>
          </a:xfrm>
          <a:prstGeom prst="rect">
            <a:avLst/>
          </a:prstGeom>
        </p:spPr>
        <p:txBody>
          <a:bodyPr anchor="t" rtlCol="false" tIns="0" lIns="0" bIns="0" rIns="0">
            <a:spAutoFit/>
          </a:bodyPr>
          <a:lstStyle/>
          <a:p>
            <a:pPr algn="l" marL="273348" indent="-136674" lvl="1">
              <a:lnSpc>
                <a:spcPts val="2875"/>
              </a:lnSpc>
              <a:buFont typeface="Arial"/>
              <a:buChar char="•"/>
            </a:pPr>
            <a:r>
              <a:rPr lang="en-US" b="true" sz="1812">
                <a:solidFill>
                  <a:srgbClr val="E0D6DE"/>
                </a:solidFill>
                <a:latin typeface="Noto Sans Bold"/>
                <a:ea typeface="Noto Sans Bold"/>
                <a:cs typeface="Noto Sans Bold"/>
                <a:sym typeface="Noto Sans Bold"/>
              </a:rPr>
              <a:t>Real-time Communication:</a:t>
            </a:r>
            <a:r>
              <a:rPr lang="en-US" sz="1812">
                <a:solidFill>
                  <a:srgbClr val="E0D6DE"/>
                </a:solidFill>
                <a:latin typeface="Noto Sans"/>
                <a:ea typeface="Noto Sans"/>
                <a:cs typeface="Noto Sans"/>
                <a:sym typeface="Noto Sans"/>
              </a:rPr>
              <a:t> Django Channels (for WebSockets) or a dedicated messaging queue (e.g., Redis Pub/Sub).</a:t>
            </a:r>
          </a:p>
        </p:txBody>
      </p:sp>
      <p:sp>
        <p:nvSpPr>
          <p:cNvPr name="TextBox 17" id="17"/>
          <p:cNvSpPr txBox="true"/>
          <p:nvPr/>
        </p:nvSpPr>
        <p:spPr>
          <a:xfrm rot="0">
            <a:off x="806351" y="6629549"/>
            <a:ext cx="8056661" cy="794147"/>
          </a:xfrm>
          <a:prstGeom prst="rect">
            <a:avLst/>
          </a:prstGeom>
        </p:spPr>
        <p:txBody>
          <a:bodyPr anchor="t" rtlCol="false" tIns="0" lIns="0" bIns="0" rIns="0">
            <a:spAutoFit/>
          </a:bodyPr>
          <a:lstStyle/>
          <a:p>
            <a:pPr algn="l" marL="273348" indent="-136674" lvl="1">
              <a:lnSpc>
                <a:spcPts val="2875"/>
              </a:lnSpc>
              <a:buFont typeface="Arial"/>
              <a:buChar char="•"/>
            </a:pPr>
            <a:r>
              <a:rPr lang="en-US" b="true" sz="1812">
                <a:solidFill>
                  <a:srgbClr val="E0D6DE"/>
                </a:solidFill>
                <a:latin typeface="Noto Sans Bold"/>
                <a:ea typeface="Noto Sans Bold"/>
                <a:cs typeface="Noto Sans Bold"/>
                <a:sym typeface="Noto Sans Bold"/>
              </a:rPr>
              <a:t>Deployment Environment:</a:t>
            </a:r>
            <a:r>
              <a:rPr lang="en-US" sz="1812">
                <a:solidFill>
                  <a:srgbClr val="E0D6DE"/>
                </a:solidFill>
                <a:latin typeface="Noto Sans"/>
                <a:ea typeface="Noto Sans"/>
                <a:cs typeface="Noto Sans"/>
                <a:sym typeface="Noto Sans"/>
              </a:rPr>
              <a:t> Cloud platform (e.g., AWS EC2/ECS, Google Cloud Run, Azure App Service) with containerization (Docker).</a:t>
            </a:r>
          </a:p>
        </p:txBody>
      </p:sp>
      <p:sp>
        <p:nvSpPr>
          <p:cNvPr name="TextBox 18" id="18"/>
          <p:cNvSpPr txBox="true"/>
          <p:nvPr/>
        </p:nvSpPr>
        <p:spPr>
          <a:xfrm rot="0">
            <a:off x="9434512" y="2622649"/>
            <a:ext cx="8056661" cy="425649"/>
          </a:xfrm>
          <a:prstGeom prst="rect">
            <a:avLst/>
          </a:prstGeom>
        </p:spPr>
        <p:txBody>
          <a:bodyPr anchor="t" rtlCol="false" tIns="0" lIns="0" bIns="0" rIns="0">
            <a:spAutoFit/>
          </a:bodyPr>
          <a:lstStyle/>
          <a:p>
            <a:pPr algn="l">
              <a:lnSpc>
                <a:spcPts val="2875"/>
              </a:lnSpc>
            </a:pPr>
            <a:r>
              <a:rPr lang="en-US" sz="1812" b="true">
                <a:solidFill>
                  <a:srgbClr val="E0D6DE"/>
                </a:solidFill>
                <a:latin typeface="Noto Sans Bold"/>
                <a:ea typeface="Noto Sans Bold"/>
                <a:cs typeface="Noto Sans Bold"/>
                <a:sym typeface="Noto Sans Bold"/>
              </a:rPr>
              <a:t>Frontend:</a:t>
            </a:r>
          </a:p>
        </p:txBody>
      </p:sp>
      <p:sp>
        <p:nvSpPr>
          <p:cNvPr name="TextBox 19" id="19"/>
          <p:cNvSpPr txBox="true"/>
          <p:nvPr/>
        </p:nvSpPr>
        <p:spPr>
          <a:xfrm rot="0">
            <a:off x="9434512" y="3198465"/>
            <a:ext cx="8056661" cy="425649"/>
          </a:xfrm>
          <a:prstGeom prst="rect">
            <a:avLst/>
          </a:prstGeom>
        </p:spPr>
        <p:txBody>
          <a:bodyPr anchor="t" rtlCol="false" tIns="0" lIns="0" bIns="0" rIns="0">
            <a:spAutoFit/>
          </a:bodyPr>
          <a:lstStyle/>
          <a:p>
            <a:pPr algn="l" marL="273348" indent="-136674" lvl="1">
              <a:lnSpc>
                <a:spcPts val="2875"/>
              </a:lnSpc>
              <a:buFont typeface="Arial"/>
              <a:buChar char="•"/>
            </a:pPr>
            <a:r>
              <a:rPr lang="en-US" b="true" sz="1812">
                <a:solidFill>
                  <a:srgbClr val="E0D6DE"/>
                </a:solidFill>
                <a:latin typeface="Noto Sans Bold"/>
                <a:ea typeface="Noto Sans Bold"/>
                <a:cs typeface="Noto Sans Bold"/>
                <a:sym typeface="Noto Sans Bold"/>
              </a:rPr>
              <a:t>Language/Library:</a:t>
            </a:r>
            <a:r>
              <a:rPr lang="en-US" sz="1812">
                <a:solidFill>
                  <a:srgbClr val="E0D6DE"/>
                </a:solidFill>
                <a:latin typeface="Noto Sans"/>
                <a:ea typeface="Noto Sans"/>
                <a:cs typeface="Noto Sans"/>
                <a:sym typeface="Noto Sans"/>
              </a:rPr>
              <a:t> JavaScript with React (latest stable version).</a:t>
            </a:r>
          </a:p>
        </p:txBody>
      </p:sp>
      <p:sp>
        <p:nvSpPr>
          <p:cNvPr name="TextBox 20" id="20"/>
          <p:cNvSpPr txBox="true"/>
          <p:nvPr/>
        </p:nvSpPr>
        <p:spPr>
          <a:xfrm rot="0">
            <a:off x="9434512" y="3647480"/>
            <a:ext cx="8056661" cy="425649"/>
          </a:xfrm>
          <a:prstGeom prst="rect">
            <a:avLst/>
          </a:prstGeom>
        </p:spPr>
        <p:txBody>
          <a:bodyPr anchor="t" rtlCol="false" tIns="0" lIns="0" bIns="0" rIns="0">
            <a:spAutoFit/>
          </a:bodyPr>
          <a:lstStyle/>
          <a:p>
            <a:pPr algn="l" marL="273348" indent="-136674" lvl="1">
              <a:lnSpc>
                <a:spcPts val="2875"/>
              </a:lnSpc>
              <a:buFont typeface="Arial"/>
              <a:buChar char="•"/>
            </a:pPr>
            <a:r>
              <a:rPr lang="en-US" b="true" sz="1812">
                <a:solidFill>
                  <a:srgbClr val="E0D6DE"/>
                </a:solidFill>
                <a:latin typeface="Noto Sans Bold"/>
                <a:ea typeface="Noto Sans Bold"/>
                <a:cs typeface="Noto Sans Bold"/>
                <a:sym typeface="Noto Sans Bold"/>
              </a:rPr>
              <a:t>Build Tool:</a:t>
            </a:r>
            <a:r>
              <a:rPr lang="en-US" sz="1812">
                <a:solidFill>
                  <a:srgbClr val="E0D6DE"/>
                </a:solidFill>
                <a:latin typeface="Noto Sans"/>
                <a:ea typeface="Noto Sans"/>
                <a:cs typeface="Noto Sans"/>
                <a:sym typeface="Noto Sans"/>
              </a:rPr>
              <a:t> Vite.</a:t>
            </a:r>
          </a:p>
        </p:txBody>
      </p:sp>
      <p:sp>
        <p:nvSpPr>
          <p:cNvPr name="TextBox 21" id="21"/>
          <p:cNvSpPr txBox="true"/>
          <p:nvPr/>
        </p:nvSpPr>
        <p:spPr>
          <a:xfrm rot="0">
            <a:off x="9434512" y="4096494"/>
            <a:ext cx="8056661" cy="425649"/>
          </a:xfrm>
          <a:prstGeom prst="rect">
            <a:avLst/>
          </a:prstGeom>
        </p:spPr>
        <p:txBody>
          <a:bodyPr anchor="t" rtlCol="false" tIns="0" lIns="0" bIns="0" rIns="0">
            <a:spAutoFit/>
          </a:bodyPr>
          <a:lstStyle/>
          <a:p>
            <a:pPr algn="l" marL="273348" indent="-136674" lvl="1">
              <a:lnSpc>
                <a:spcPts val="2875"/>
              </a:lnSpc>
              <a:buFont typeface="Arial"/>
              <a:buChar char="•"/>
            </a:pPr>
            <a:r>
              <a:rPr lang="en-US" b="true" sz="1812">
                <a:solidFill>
                  <a:srgbClr val="E0D6DE"/>
                </a:solidFill>
                <a:latin typeface="Noto Sans Bold"/>
                <a:ea typeface="Noto Sans Bold"/>
                <a:cs typeface="Noto Sans Bold"/>
                <a:sym typeface="Noto Sans Bold"/>
              </a:rPr>
              <a:t>Routing:</a:t>
            </a:r>
            <a:r>
              <a:rPr lang="en-US" sz="1812">
                <a:solidFill>
                  <a:srgbClr val="E0D6DE"/>
                </a:solidFill>
                <a:latin typeface="Noto Sans"/>
                <a:ea typeface="Noto Sans"/>
                <a:cs typeface="Noto Sans"/>
                <a:sym typeface="Noto Sans"/>
              </a:rPr>
              <a:t> React Router DOM.</a:t>
            </a:r>
          </a:p>
        </p:txBody>
      </p:sp>
      <p:sp>
        <p:nvSpPr>
          <p:cNvPr name="TextBox 22" id="22"/>
          <p:cNvSpPr txBox="true"/>
          <p:nvPr/>
        </p:nvSpPr>
        <p:spPr>
          <a:xfrm rot="0">
            <a:off x="9434512" y="4545509"/>
            <a:ext cx="8056661" cy="425649"/>
          </a:xfrm>
          <a:prstGeom prst="rect">
            <a:avLst/>
          </a:prstGeom>
        </p:spPr>
        <p:txBody>
          <a:bodyPr anchor="t" rtlCol="false" tIns="0" lIns="0" bIns="0" rIns="0">
            <a:spAutoFit/>
          </a:bodyPr>
          <a:lstStyle/>
          <a:p>
            <a:pPr algn="l" marL="273348" indent="-136674" lvl="1">
              <a:lnSpc>
                <a:spcPts val="2875"/>
              </a:lnSpc>
              <a:buFont typeface="Arial"/>
              <a:buChar char="•"/>
            </a:pPr>
            <a:r>
              <a:rPr lang="en-US" b="true" sz="1812">
                <a:solidFill>
                  <a:srgbClr val="E0D6DE"/>
                </a:solidFill>
                <a:latin typeface="Noto Sans Bold"/>
                <a:ea typeface="Noto Sans Bold"/>
                <a:cs typeface="Noto Sans Bold"/>
                <a:sym typeface="Noto Sans Bold"/>
              </a:rPr>
              <a:t>State Management:</a:t>
            </a:r>
            <a:r>
              <a:rPr lang="en-US" sz="1812">
                <a:solidFill>
                  <a:srgbClr val="E0D6DE"/>
                </a:solidFill>
                <a:latin typeface="Noto Sans"/>
                <a:ea typeface="Noto Sans"/>
                <a:cs typeface="Noto Sans"/>
                <a:sym typeface="Noto Sans"/>
              </a:rPr>
              <a:t> Redux Toolkit.</a:t>
            </a:r>
          </a:p>
        </p:txBody>
      </p:sp>
      <p:sp>
        <p:nvSpPr>
          <p:cNvPr name="TextBox 23" id="23"/>
          <p:cNvSpPr txBox="true"/>
          <p:nvPr/>
        </p:nvSpPr>
        <p:spPr>
          <a:xfrm rot="0">
            <a:off x="9434512" y="4994522"/>
            <a:ext cx="8056661" cy="425649"/>
          </a:xfrm>
          <a:prstGeom prst="rect">
            <a:avLst/>
          </a:prstGeom>
        </p:spPr>
        <p:txBody>
          <a:bodyPr anchor="t" rtlCol="false" tIns="0" lIns="0" bIns="0" rIns="0">
            <a:spAutoFit/>
          </a:bodyPr>
          <a:lstStyle/>
          <a:p>
            <a:pPr algn="l" marL="273348" indent="-136674" lvl="1">
              <a:lnSpc>
                <a:spcPts val="2875"/>
              </a:lnSpc>
              <a:buFont typeface="Arial"/>
              <a:buChar char="•"/>
            </a:pPr>
            <a:r>
              <a:rPr lang="en-US" b="true" sz="1812">
                <a:solidFill>
                  <a:srgbClr val="E0D6DE"/>
                </a:solidFill>
                <a:latin typeface="Noto Sans Bold"/>
                <a:ea typeface="Noto Sans Bold"/>
                <a:cs typeface="Noto Sans Bold"/>
                <a:sym typeface="Noto Sans Bold"/>
              </a:rPr>
              <a:t>HTTP Client:</a:t>
            </a:r>
            <a:r>
              <a:rPr lang="en-US" sz="1812">
                <a:solidFill>
                  <a:srgbClr val="E0D6DE"/>
                </a:solidFill>
                <a:latin typeface="Noto Sans"/>
                <a:ea typeface="Noto Sans"/>
                <a:cs typeface="Noto Sans"/>
                <a:sym typeface="Noto Sans"/>
              </a:rPr>
              <a:t> Axios.</a:t>
            </a:r>
          </a:p>
        </p:txBody>
      </p:sp>
      <p:sp>
        <p:nvSpPr>
          <p:cNvPr name="TextBox 24" id="24"/>
          <p:cNvSpPr txBox="true"/>
          <p:nvPr/>
        </p:nvSpPr>
        <p:spPr>
          <a:xfrm rot="0">
            <a:off x="9434512" y="5443538"/>
            <a:ext cx="8056661" cy="1162645"/>
          </a:xfrm>
          <a:prstGeom prst="rect">
            <a:avLst/>
          </a:prstGeom>
        </p:spPr>
        <p:txBody>
          <a:bodyPr anchor="t" rtlCol="false" tIns="0" lIns="0" bIns="0" rIns="0">
            <a:spAutoFit/>
          </a:bodyPr>
          <a:lstStyle/>
          <a:p>
            <a:pPr algn="l" marL="273348" indent="-136674" lvl="1">
              <a:lnSpc>
                <a:spcPts val="2875"/>
              </a:lnSpc>
              <a:buFont typeface="Arial"/>
              <a:buChar char="•"/>
            </a:pPr>
            <a:r>
              <a:rPr lang="en-US" b="true" sz="1812">
                <a:solidFill>
                  <a:srgbClr val="E0D6DE"/>
                </a:solidFill>
                <a:latin typeface="Noto Sans Bold"/>
                <a:ea typeface="Noto Sans Bold"/>
                <a:cs typeface="Noto Sans Bold"/>
                <a:sym typeface="Noto Sans Bold"/>
              </a:rPr>
              <a:t>UI Framework/Libraries:</a:t>
            </a:r>
            <a:r>
              <a:rPr lang="en-US" sz="1812">
                <a:solidFill>
                  <a:srgbClr val="E0D6DE"/>
                </a:solidFill>
                <a:latin typeface="Noto Sans"/>
                <a:ea typeface="Noto Sans"/>
                <a:cs typeface="Noto Sans"/>
                <a:sym typeface="Noto Sans"/>
              </a:rPr>
              <a:t> Tailwind CSS for utility-first styling, potentially Material-UI or Ant Design for robust components, Framer Motion for animations, Lucide React for icons.</a:t>
            </a:r>
          </a:p>
        </p:txBody>
      </p:sp>
      <p:sp>
        <p:nvSpPr>
          <p:cNvPr name="TextBox 25" id="25"/>
          <p:cNvSpPr txBox="true"/>
          <p:nvPr/>
        </p:nvSpPr>
        <p:spPr>
          <a:xfrm rot="0">
            <a:off x="806351" y="7706171"/>
            <a:ext cx="16675299" cy="425649"/>
          </a:xfrm>
          <a:prstGeom prst="rect">
            <a:avLst/>
          </a:prstGeom>
        </p:spPr>
        <p:txBody>
          <a:bodyPr anchor="t" rtlCol="false" tIns="0" lIns="0" bIns="0" rIns="0">
            <a:spAutoFit/>
          </a:bodyPr>
          <a:lstStyle/>
          <a:p>
            <a:pPr algn="l" marL="273348" indent="-136674" lvl="1">
              <a:lnSpc>
                <a:spcPts val="2875"/>
              </a:lnSpc>
              <a:buFont typeface="Arial"/>
              <a:buChar char="•"/>
            </a:pPr>
            <a:r>
              <a:rPr lang="en-US" b="true" sz="1812">
                <a:solidFill>
                  <a:srgbClr val="E0D6DE"/>
                </a:solidFill>
                <a:latin typeface="Noto Sans Bold"/>
                <a:ea typeface="Noto Sans Bold"/>
                <a:cs typeface="Noto Sans Bold"/>
                <a:sym typeface="Noto Sans Bold"/>
              </a:rPr>
              <a:t>Version Control:</a:t>
            </a:r>
            <a:r>
              <a:rPr lang="en-US" sz="1812">
                <a:solidFill>
                  <a:srgbClr val="E0D6DE"/>
                </a:solidFill>
                <a:latin typeface="Noto Sans"/>
                <a:ea typeface="Noto Sans"/>
                <a:cs typeface="Noto Sans"/>
                <a:sym typeface="Noto Sans"/>
              </a:rPr>
              <a:t> Git (e.g., GitHub/GitLab).</a:t>
            </a:r>
          </a:p>
        </p:txBody>
      </p:sp>
      <p:sp>
        <p:nvSpPr>
          <p:cNvPr name="TextBox 26" id="26"/>
          <p:cNvSpPr txBox="true"/>
          <p:nvPr/>
        </p:nvSpPr>
        <p:spPr>
          <a:xfrm rot="0">
            <a:off x="806351" y="8155186"/>
            <a:ext cx="16675299" cy="425649"/>
          </a:xfrm>
          <a:prstGeom prst="rect">
            <a:avLst/>
          </a:prstGeom>
        </p:spPr>
        <p:txBody>
          <a:bodyPr anchor="t" rtlCol="false" tIns="0" lIns="0" bIns="0" rIns="0">
            <a:spAutoFit/>
          </a:bodyPr>
          <a:lstStyle/>
          <a:p>
            <a:pPr algn="l" marL="273348" indent="-136674" lvl="1">
              <a:lnSpc>
                <a:spcPts val="2875"/>
              </a:lnSpc>
              <a:buFont typeface="Arial"/>
              <a:buChar char="•"/>
            </a:pPr>
            <a:r>
              <a:rPr lang="en-US" b="true" sz="1812">
                <a:solidFill>
                  <a:srgbClr val="E0D6DE"/>
                </a:solidFill>
                <a:latin typeface="Noto Sans Bold"/>
                <a:ea typeface="Noto Sans Bold"/>
                <a:cs typeface="Noto Sans Bold"/>
                <a:sym typeface="Noto Sans Bold"/>
              </a:rPr>
              <a:t>Development Environment:</a:t>
            </a:r>
            <a:r>
              <a:rPr lang="en-US" sz="1812">
                <a:solidFill>
                  <a:srgbClr val="E0D6DE"/>
                </a:solidFill>
                <a:latin typeface="Noto Sans"/>
                <a:ea typeface="Noto Sans"/>
                <a:cs typeface="Noto Sans"/>
                <a:sym typeface="Noto Sans"/>
              </a:rPr>
              <a:t> Standard IDEs (e.g., VS Code), Docker Desktop.</a:t>
            </a:r>
          </a:p>
        </p:txBody>
      </p:sp>
      <p:sp>
        <p:nvSpPr>
          <p:cNvPr name="TextBox 27" id="27"/>
          <p:cNvSpPr txBox="true"/>
          <p:nvPr/>
        </p:nvSpPr>
        <p:spPr>
          <a:xfrm rot="0">
            <a:off x="806351" y="8604200"/>
            <a:ext cx="16675299" cy="794147"/>
          </a:xfrm>
          <a:prstGeom prst="rect">
            <a:avLst/>
          </a:prstGeom>
        </p:spPr>
        <p:txBody>
          <a:bodyPr anchor="t" rtlCol="false" tIns="0" lIns="0" bIns="0" rIns="0">
            <a:spAutoFit/>
          </a:bodyPr>
          <a:lstStyle/>
          <a:p>
            <a:pPr algn="l" marL="273348" indent="-136674" lvl="1">
              <a:lnSpc>
                <a:spcPts val="2875"/>
              </a:lnSpc>
              <a:buFont typeface="Arial"/>
              <a:buChar char="•"/>
            </a:pPr>
            <a:r>
              <a:rPr lang="en-US" b="true" sz="1812">
                <a:solidFill>
                  <a:srgbClr val="E0D6DE"/>
                </a:solidFill>
                <a:latin typeface="Noto Sans Bold"/>
                <a:ea typeface="Noto Sans Bold"/>
                <a:cs typeface="Noto Sans Bold"/>
                <a:sym typeface="Noto Sans Bold"/>
              </a:rPr>
              <a:t>Hardware (Deployment):</a:t>
            </a:r>
            <a:r>
              <a:rPr lang="en-US" sz="1812">
                <a:solidFill>
                  <a:srgbClr val="E0D6DE"/>
                </a:solidFill>
                <a:latin typeface="Noto Sans"/>
                <a:ea typeface="Noto Sans"/>
                <a:cs typeface="Noto Sans"/>
                <a:sym typeface="Noto Sans"/>
              </a:rPr>
              <a:t> Scalable cloud instances (e.g., AWS EC2 instances with auto-scaling groups) with sufficient CPU, RAM, and SSD storage. Database instances (e.g., AWS RDS PostgreSQL) with appropriate sizing for anticipated load.</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TextBox 8" id="8"/>
          <p:cNvSpPr txBox="true"/>
          <p:nvPr/>
        </p:nvSpPr>
        <p:spPr>
          <a:xfrm rot="0">
            <a:off x="992238" y="856506"/>
            <a:ext cx="6047631" cy="746820"/>
          </a:xfrm>
          <a:prstGeom prst="rect">
            <a:avLst/>
          </a:prstGeom>
        </p:spPr>
        <p:txBody>
          <a:bodyPr anchor="t" rtlCol="false" tIns="0" lIns="0" bIns="0" rIns="0">
            <a:spAutoFit/>
          </a:bodyPr>
          <a:lstStyle/>
          <a:p>
            <a:pPr algn="l">
              <a:lnSpc>
                <a:spcPts val="5562"/>
              </a:lnSpc>
            </a:pPr>
            <a:r>
              <a:rPr lang="en-US" sz="4437">
                <a:solidFill>
                  <a:srgbClr val="97B8FF"/>
                </a:solidFill>
                <a:latin typeface="Arimo"/>
                <a:ea typeface="Arimo"/>
                <a:cs typeface="Arimo"/>
                <a:sym typeface="Arimo"/>
              </a:rPr>
              <a:t>Outputs and Reports</a:t>
            </a:r>
          </a:p>
        </p:txBody>
      </p:sp>
      <p:sp>
        <p:nvSpPr>
          <p:cNvPr name="TextBox 9" id="9"/>
          <p:cNvSpPr txBox="true"/>
          <p:nvPr/>
        </p:nvSpPr>
        <p:spPr>
          <a:xfrm rot="0">
            <a:off x="992238" y="2084635"/>
            <a:ext cx="16303526" cy="539354"/>
          </a:xfrm>
          <a:prstGeom prst="rect">
            <a:avLst/>
          </a:prstGeom>
        </p:spPr>
        <p:txBody>
          <a:bodyPr anchor="t" rtlCol="false" tIns="0" lIns="0" bIns="0" rIns="0">
            <a:spAutoFit/>
          </a:bodyPr>
          <a:lstStyle/>
          <a:p>
            <a:pPr algn="l">
              <a:lnSpc>
                <a:spcPts val="3562"/>
              </a:lnSpc>
            </a:pPr>
            <a:r>
              <a:rPr lang="en-US" sz="2187">
                <a:solidFill>
                  <a:srgbClr val="E0D6DE"/>
                </a:solidFill>
                <a:latin typeface="Noto Sans"/>
                <a:ea typeface="Noto Sans"/>
                <a:cs typeface="Noto Sans"/>
                <a:sym typeface="Noto Sans"/>
              </a:rPr>
              <a:t>The system will generate various outputs and reports to provide insights to different stakeholders:</a:t>
            </a:r>
          </a:p>
        </p:txBody>
      </p:sp>
      <p:sp>
        <p:nvSpPr>
          <p:cNvPr name="TextBox 10" id="10"/>
          <p:cNvSpPr txBox="true"/>
          <p:nvPr/>
        </p:nvSpPr>
        <p:spPr>
          <a:xfrm rot="0">
            <a:off x="992238" y="3112294"/>
            <a:ext cx="4974431" cy="539354"/>
          </a:xfrm>
          <a:prstGeom prst="rect">
            <a:avLst/>
          </a:prstGeom>
        </p:spPr>
        <p:txBody>
          <a:bodyPr anchor="t" rtlCol="false" tIns="0" lIns="0" bIns="0" rIns="0">
            <a:spAutoFit/>
          </a:bodyPr>
          <a:lstStyle/>
          <a:p>
            <a:pPr algn="l">
              <a:lnSpc>
                <a:spcPts val="3562"/>
              </a:lnSpc>
            </a:pPr>
            <a:r>
              <a:rPr lang="en-US" sz="2187" b="true">
                <a:solidFill>
                  <a:srgbClr val="E0D6DE"/>
                </a:solidFill>
                <a:latin typeface="Noto Sans Bold"/>
                <a:ea typeface="Noto Sans Bold"/>
                <a:cs typeface="Noto Sans Bold"/>
                <a:sym typeface="Noto Sans Bold"/>
              </a:rPr>
              <a:t>For Organizers:</a:t>
            </a:r>
          </a:p>
        </p:txBody>
      </p:sp>
      <p:sp>
        <p:nvSpPr>
          <p:cNvPr name="TextBox 11" id="11"/>
          <p:cNvSpPr txBox="true"/>
          <p:nvPr/>
        </p:nvSpPr>
        <p:spPr>
          <a:xfrm rot="0">
            <a:off x="992238" y="3821014"/>
            <a:ext cx="4974431" cy="992981"/>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E0D6DE"/>
                </a:solidFill>
                <a:latin typeface="Noto Sans"/>
                <a:ea typeface="Noto Sans"/>
                <a:cs typeface="Noto Sans"/>
                <a:sym typeface="Noto Sans"/>
              </a:rPr>
              <a:t>Event attendance reports (RSVP vs. Actual Check-in).</a:t>
            </a:r>
          </a:p>
        </p:txBody>
      </p:sp>
      <p:sp>
        <p:nvSpPr>
          <p:cNvPr name="TextBox 12" id="12"/>
          <p:cNvSpPr txBox="true"/>
          <p:nvPr/>
        </p:nvSpPr>
        <p:spPr>
          <a:xfrm rot="0">
            <a:off x="992238" y="4827389"/>
            <a:ext cx="4974431" cy="53935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E0D6DE"/>
                </a:solidFill>
                <a:latin typeface="Noto Sans"/>
                <a:ea typeface="Noto Sans"/>
                <a:cs typeface="Noto Sans"/>
                <a:sym typeface="Noto Sans"/>
              </a:rPr>
              <a:t>Group member growth trends.</a:t>
            </a:r>
          </a:p>
        </p:txBody>
      </p:sp>
      <p:sp>
        <p:nvSpPr>
          <p:cNvPr name="TextBox 13" id="13"/>
          <p:cNvSpPr txBox="true"/>
          <p:nvPr/>
        </p:nvSpPr>
        <p:spPr>
          <a:xfrm rot="0">
            <a:off x="992238" y="5380136"/>
            <a:ext cx="4974431" cy="992981"/>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E0D6DE"/>
                </a:solidFill>
                <a:latin typeface="Noto Sans"/>
                <a:ea typeface="Noto Sans"/>
                <a:cs typeface="Noto Sans"/>
                <a:sym typeface="Noto Sans"/>
              </a:rPr>
              <a:t>Event engagement metrics (e.g., comments, likes per event).</a:t>
            </a:r>
          </a:p>
        </p:txBody>
      </p:sp>
      <p:sp>
        <p:nvSpPr>
          <p:cNvPr name="TextBox 14" id="14"/>
          <p:cNvSpPr txBox="true"/>
          <p:nvPr/>
        </p:nvSpPr>
        <p:spPr>
          <a:xfrm rot="0">
            <a:off x="992238" y="6386512"/>
            <a:ext cx="4974431" cy="1446610"/>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E0D6DE"/>
                </a:solidFill>
                <a:latin typeface="Noto Sans"/>
                <a:ea typeface="Noto Sans"/>
                <a:cs typeface="Noto Sans"/>
                <a:sym typeface="Noto Sans"/>
              </a:rPr>
              <a:t>Basic demographic insights for group members (if collected and anonymized).</a:t>
            </a:r>
          </a:p>
        </p:txBody>
      </p:sp>
      <p:sp>
        <p:nvSpPr>
          <p:cNvPr name="TextBox 15" id="15"/>
          <p:cNvSpPr txBox="true"/>
          <p:nvPr/>
        </p:nvSpPr>
        <p:spPr>
          <a:xfrm rot="0">
            <a:off x="992238" y="7846516"/>
            <a:ext cx="4974431" cy="992981"/>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E0D6DE"/>
                </a:solidFill>
                <a:latin typeface="Noto Sans"/>
                <a:ea typeface="Noto Sans"/>
                <a:cs typeface="Noto Sans"/>
                <a:sym typeface="Noto Sans"/>
              </a:rPr>
              <a:t>Communication logs for group announcements.</a:t>
            </a:r>
          </a:p>
        </p:txBody>
      </p:sp>
      <p:sp>
        <p:nvSpPr>
          <p:cNvPr name="TextBox 16" id="16"/>
          <p:cNvSpPr txBox="true"/>
          <p:nvPr/>
        </p:nvSpPr>
        <p:spPr>
          <a:xfrm rot="0">
            <a:off x="6667946" y="3112294"/>
            <a:ext cx="4972645" cy="539354"/>
          </a:xfrm>
          <a:prstGeom prst="rect">
            <a:avLst/>
          </a:prstGeom>
        </p:spPr>
        <p:txBody>
          <a:bodyPr anchor="t" rtlCol="false" tIns="0" lIns="0" bIns="0" rIns="0">
            <a:spAutoFit/>
          </a:bodyPr>
          <a:lstStyle/>
          <a:p>
            <a:pPr algn="l">
              <a:lnSpc>
                <a:spcPts val="3562"/>
              </a:lnSpc>
            </a:pPr>
            <a:r>
              <a:rPr lang="en-US" sz="2187" b="true">
                <a:solidFill>
                  <a:srgbClr val="E0D6DE"/>
                </a:solidFill>
                <a:latin typeface="Noto Sans Bold"/>
                <a:ea typeface="Noto Sans Bold"/>
                <a:cs typeface="Noto Sans Bold"/>
                <a:sym typeface="Noto Sans Bold"/>
              </a:rPr>
              <a:t>For Administrators:</a:t>
            </a:r>
          </a:p>
        </p:txBody>
      </p:sp>
      <p:sp>
        <p:nvSpPr>
          <p:cNvPr name="TextBox 17" id="17"/>
          <p:cNvSpPr txBox="true"/>
          <p:nvPr/>
        </p:nvSpPr>
        <p:spPr>
          <a:xfrm rot="0">
            <a:off x="6667946" y="3821014"/>
            <a:ext cx="4972645" cy="1446610"/>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E0D6DE"/>
                </a:solidFill>
                <a:latin typeface="Noto Sans"/>
                <a:ea typeface="Noto Sans"/>
                <a:cs typeface="Noto Sans"/>
                <a:sym typeface="Noto Sans"/>
              </a:rPr>
              <a:t>Overall platform usage statistics (active users, total groups, total events).</a:t>
            </a:r>
          </a:p>
        </p:txBody>
      </p:sp>
      <p:sp>
        <p:nvSpPr>
          <p:cNvPr name="TextBox 18" id="18"/>
          <p:cNvSpPr txBox="true"/>
          <p:nvPr/>
        </p:nvSpPr>
        <p:spPr>
          <a:xfrm rot="0">
            <a:off x="6667946" y="5281017"/>
            <a:ext cx="4972645" cy="992981"/>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E0D6DE"/>
                </a:solidFill>
                <a:latin typeface="Noto Sans"/>
                <a:ea typeface="Noto Sans"/>
                <a:cs typeface="Noto Sans"/>
                <a:sym typeface="Noto Sans"/>
              </a:rPr>
              <a:t>System performance metrics (response times, error rates).</a:t>
            </a:r>
          </a:p>
        </p:txBody>
      </p:sp>
      <p:sp>
        <p:nvSpPr>
          <p:cNvPr name="TextBox 19" id="19"/>
          <p:cNvSpPr txBox="true"/>
          <p:nvPr/>
        </p:nvSpPr>
        <p:spPr>
          <a:xfrm rot="0">
            <a:off x="6667946" y="6287392"/>
            <a:ext cx="4972645" cy="992981"/>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E0D6DE"/>
                </a:solidFill>
                <a:latin typeface="Noto Sans"/>
                <a:ea typeface="Noto Sans"/>
                <a:cs typeface="Noto Sans"/>
                <a:sym typeface="Noto Sans"/>
              </a:rPr>
              <a:t>Content moderation logs and flagged content reports.</a:t>
            </a:r>
          </a:p>
        </p:txBody>
      </p:sp>
      <p:sp>
        <p:nvSpPr>
          <p:cNvPr name="TextBox 20" id="20"/>
          <p:cNvSpPr txBox="true"/>
          <p:nvPr/>
        </p:nvSpPr>
        <p:spPr>
          <a:xfrm rot="0">
            <a:off x="6667946" y="7293769"/>
            <a:ext cx="4972645" cy="992981"/>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E0D6DE"/>
                </a:solidFill>
                <a:latin typeface="Noto Sans"/>
                <a:ea typeface="Noto Sans"/>
                <a:cs typeface="Noto Sans"/>
                <a:sym typeface="Noto Sans"/>
              </a:rPr>
              <a:t>User activity logs (for auditing purposes).</a:t>
            </a:r>
          </a:p>
        </p:txBody>
      </p:sp>
      <p:sp>
        <p:nvSpPr>
          <p:cNvPr name="TextBox 21" id="21"/>
          <p:cNvSpPr txBox="true"/>
          <p:nvPr/>
        </p:nvSpPr>
        <p:spPr>
          <a:xfrm rot="0">
            <a:off x="6667946" y="8300145"/>
            <a:ext cx="4972645" cy="992981"/>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E0D6DE"/>
                </a:solidFill>
                <a:latin typeface="Noto Sans"/>
                <a:ea typeface="Noto Sans"/>
                <a:cs typeface="Noto Sans"/>
                <a:sym typeface="Noto Sans"/>
              </a:rPr>
              <a:t>Revenue reports (if monetization features are implemented).</a:t>
            </a:r>
          </a:p>
        </p:txBody>
      </p:sp>
      <p:sp>
        <p:nvSpPr>
          <p:cNvPr name="TextBox 22" id="22"/>
          <p:cNvSpPr txBox="true"/>
          <p:nvPr/>
        </p:nvSpPr>
        <p:spPr>
          <a:xfrm rot="0">
            <a:off x="12341870" y="3112294"/>
            <a:ext cx="4972645" cy="539354"/>
          </a:xfrm>
          <a:prstGeom prst="rect">
            <a:avLst/>
          </a:prstGeom>
        </p:spPr>
        <p:txBody>
          <a:bodyPr anchor="t" rtlCol="false" tIns="0" lIns="0" bIns="0" rIns="0">
            <a:spAutoFit/>
          </a:bodyPr>
          <a:lstStyle/>
          <a:p>
            <a:pPr algn="l">
              <a:lnSpc>
                <a:spcPts val="3562"/>
              </a:lnSpc>
            </a:pPr>
            <a:r>
              <a:rPr lang="en-US" sz="2187" b="true">
                <a:solidFill>
                  <a:srgbClr val="E0D6DE"/>
                </a:solidFill>
                <a:latin typeface="Noto Sans Bold"/>
                <a:ea typeface="Noto Sans Bold"/>
                <a:cs typeface="Noto Sans Bold"/>
                <a:sym typeface="Noto Sans Bold"/>
              </a:rPr>
              <a:t>User-facing Outputs:</a:t>
            </a:r>
          </a:p>
        </p:txBody>
      </p:sp>
      <p:sp>
        <p:nvSpPr>
          <p:cNvPr name="TextBox 23" id="23"/>
          <p:cNvSpPr txBox="true"/>
          <p:nvPr/>
        </p:nvSpPr>
        <p:spPr>
          <a:xfrm rot="0">
            <a:off x="12341870" y="3821014"/>
            <a:ext cx="4972645" cy="992981"/>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E0D6DE"/>
                </a:solidFill>
                <a:latin typeface="Noto Sans"/>
                <a:ea typeface="Noto Sans"/>
                <a:cs typeface="Noto Sans"/>
                <a:sym typeface="Noto Sans"/>
              </a:rPr>
              <a:t>Personalized event recommendations.</a:t>
            </a:r>
          </a:p>
        </p:txBody>
      </p:sp>
      <p:sp>
        <p:nvSpPr>
          <p:cNvPr name="TextBox 24" id="24"/>
          <p:cNvSpPr txBox="true"/>
          <p:nvPr/>
        </p:nvSpPr>
        <p:spPr>
          <a:xfrm rot="0">
            <a:off x="12341870" y="4827389"/>
            <a:ext cx="4972645" cy="53935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E0D6DE"/>
                </a:solidFill>
                <a:latin typeface="Noto Sans"/>
                <a:ea typeface="Noto Sans"/>
                <a:cs typeface="Noto Sans"/>
                <a:sym typeface="Noto Sans"/>
              </a:rPr>
              <a:t>Event calendars and schedules.</a:t>
            </a:r>
          </a:p>
        </p:txBody>
      </p:sp>
      <p:sp>
        <p:nvSpPr>
          <p:cNvPr name="TextBox 25" id="25"/>
          <p:cNvSpPr txBox="true"/>
          <p:nvPr/>
        </p:nvSpPr>
        <p:spPr>
          <a:xfrm rot="0">
            <a:off x="12341870" y="5380136"/>
            <a:ext cx="4972645" cy="53935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E0D6DE"/>
                </a:solidFill>
                <a:latin typeface="Noto Sans"/>
                <a:ea typeface="Noto Sans"/>
                <a:cs typeface="Noto Sans"/>
                <a:sym typeface="Noto Sans"/>
              </a:rPr>
              <a:t>Digital QR code tickets.</a:t>
            </a:r>
          </a:p>
        </p:txBody>
      </p:sp>
      <p:sp>
        <p:nvSpPr>
          <p:cNvPr name="TextBox 26" id="26"/>
          <p:cNvSpPr txBox="true"/>
          <p:nvPr/>
        </p:nvSpPr>
        <p:spPr>
          <a:xfrm rot="0">
            <a:off x="12341870" y="5932885"/>
            <a:ext cx="4972645" cy="53935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E0D6DE"/>
                </a:solidFill>
                <a:latin typeface="Noto Sans"/>
                <a:ea typeface="Noto Sans"/>
                <a:cs typeface="Noto Sans"/>
                <a:sym typeface="Noto Sans"/>
              </a:rPr>
              <a:t>Notification feeds.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TextBox 8" id="8"/>
          <p:cNvSpPr txBox="true"/>
          <p:nvPr/>
        </p:nvSpPr>
        <p:spPr>
          <a:xfrm rot="0">
            <a:off x="637878" y="463004"/>
            <a:ext cx="3645396" cy="493662"/>
          </a:xfrm>
          <a:prstGeom prst="rect">
            <a:avLst/>
          </a:prstGeom>
        </p:spPr>
        <p:txBody>
          <a:bodyPr anchor="t" rtlCol="false" tIns="0" lIns="0" bIns="0" rIns="0">
            <a:spAutoFit/>
          </a:bodyPr>
          <a:lstStyle/>
          <a:p>
            <a:pPr algn="l">
              <a:lnSpc>
                <a:spcPts val="3562"/>
              </a:lnSpc>
            </a:pPr>
            <a:r>
              <a:rPr lang="en-US" sz="2812">
                <a:solidFill>
                  <a:srgbClr val="97B8FF"/>
                </a:solidFill>
                <a:latin typeface="Arimo"/>
                <a:ea typeface="Arimo"/>
                <a:cs typeface="Arimo"/>
                <a:sym typeface="Arimo"/>
              </a:rPr>
              <a:t>Testing</a:t>
            </a:r>
          </a:p>
        </p:txBody>
      </p:sp>
      <p:sp>
        <p:nvSpPr>
          <p:cNvPr name="TextBox 9" id="9"/>
          <p:cNvSpPr txBox="true"/>
          <p:nvPr/>
        </p:nvSpPr>
        <p:spPr>
          <a:xfrm rot="0">
            <a:off x="637878" y="1119782"/>
            <a:ext cx="2733972" cy="360760"/>
          </a:xfrm>
          <a:prstGeom prst="rect">
            <a:avLst/>
          </a:prstGeom>
        </p:spPr>
        <p:txBody>
          <a:bodyPr anchor="t" rtlCol="false" tIns="0" lIns="0" bIns="0" rIns="0">
            <a:spAutoFit/>
          </a:bodyPr>
          <a:lstStyle/>
          <a:p>
            <a:pPr algn="l">
              <a:lnSpc>
                <a:spcPts val="2687"/>
              </a:lnSpc>
            </a:pPr>
            <a:r>
              <a:rPr lang="en-US" sz="2125">
                <a:solidFill>
                  <a:srgbClr val="97B8FF"/>
                </a:solidFill>
                <a:latin typeface="Arimo"/>
                <a:ea typeface="Arimo"/>
                <a:cs typeface="Arimo"/>
                <a:sym typeface="Arimo"/>
              </a:rPr>
              <a:t>Test Plan</a:t>
            </a:r>
          </a:p>
        </p:txBody>
      </p:sp>
      <p:sp>
        <p:nvSpPr>
          <p:cNvPr name="TextBox 10" id="10"/>
          <p:cNvSpPr txBox="true"/>
          <p:nvPr/>
        </p:nvSpPr>
        <p:spPr>
          <a:xfrm rot="0">
            <a:off x="637878" y="1696790"/>
            <a:ext cx="17012245" cy="640556"/>
          </a:xfrm>
          <a:prstGeom prst="rect">
            <a:avLst/>
          </a:prstGeom>
        </p:spPr>
        <p:txBody>
          <a:bodyPr anchor="t" rtlCol="false" tIns="0" lIns="0" bIns="0" rIns="0">
            <a:spAutoFit/>
          </a:bodyPr>
          <a:lstStyle/>
          <a:p>
            <a:pPr algn="l">
              <a:lnSpc>
                <a:spcPts val="2250"/>
              </a:lnSpc>
            </a:pPr>
            <a:r>
              <a:rPr lang="en-US" sz="1375">
                <a:solidFill>
                  <a:srgbClr val="E0D6DE"/>
                </a:solidFill>
                <a:latin typeface="Noto Sans"/>
                <a:ea typeface="Noto Sans"/>
                <a:cs typeface="Noto Sans"/>
                <a:sym typeface="Noto Sans"/>
              </a:rPr>
              <a:t>A comprehensive test plan will be developed and executed to ensure the quality, functionality, performance, and security of the ConnectLocal platform. The testing strategy will encompass multiple phases:</a:t>
            </a:r>
          </a:p>
        </p:txBody>
      </p:sp>
      <p:grpSp>
        <p:nvGrpSpPr>
          <p:cNvPr name="Group 11" id="11"/>
          <p:cNvGrpSpPr/>
          <p:nvPr/>
        </p:nvGrpSpPr>
        <p:grpSpPr>
          <a:xfrm rot="0">
            <a:off x="637878" y="2542282"/>
            <a:ext cx="182166" cy="1093589"/>
            <a:chOff x="0" y="0"/>
            <a:chExt cx="242888" cy="1458118"/>
          </a:xfrm>
        </p:grpSpPr>
        <p:sp>
          <p:nvSpPr>
            <p:cNvPr name="Freeform 12" id="12"/>
            <p:cNvSpPr/>
            <p:nvPr/>
          </p:nvSpPr>
          <p:spPr>
            <a:xfrm flipH="false" flipV="false" rot="0">
              <a:off x="0" y="0"/>
              <a:ext cx="242824" cy="1458087"/>
            </a:xfrm>
            <a:custGeom>
              <a:avLst/>
              <a:gdLst/>
              <a:ahLst/>
              <a:cxnLst/>
              <a:rect r="r" b="b" t="t" l="l"/>
              <a:pathLst>
                <a:path h="1458087" w="242824">
                  <a:moveTo>
                    <a:pt x="0" y="36449"/>
                  </a:moveTo>
                  <a:cubicBezTo>
                    <a:pt x="0" y="16383"/>
                    <a:pt x="16383" y="0"/>
                    <a:pt x="36449" y="0"/>
                  </a:cubicBezTo>
                  <a:lnTo>
                    <a:pt x="206375" y="0"/>
                  </a:lnTo>
                  <a:cubicBezTo>
                    <a:pt x="226568" y="0"/>
                    <a:pt x="242824" y="16383"/>
                    <a:pt x="242824" y="36449"/>
                  </a:cubicBezTo>
                  <a:lnTo>
                    <a:pt x="242824" y="1421638"/>
                  </a:lnTo>
                  <a:cubicBezTo>
                    <a:pt x="242824" y="1441831"/>
                    <a:pt x="226441" y="1458087"/>
                    <a:pt x="206375" y="1458087"/>
                  </a:cubicBezTo>
                  <a:lnTo>
                    <a:pt x="36449" y="1458087"/>
                  </a:lnTo>
                  <a:cubicBezTo>
                    <a:pt x="16256" y="1458087"/>
                    <a:pt x="0" y="1441704"/>
                    <a:pt x="0" y="1421638"/>
                  </a:cubicBezTo>
                  <a:close/>
                </a:path>
              </a:pathLst>
            </a:custGeom>
            <a:solidFill>
              <a:srgbClr val="26262B"/>
            </a:solidFill>
          </p:spPr>
        </p:sp>
      </p:grpSp>
      <p:sp>
        <p:nvSpPr>
          <p:cNvPr name="TextBox 13" id="13"/>
          <p:cNvSpPr txBox="true"/>
          <p:nvPr/>
        </p:nvSpPr>
        <p:spPr>
          <a:xfrm rot="0">
            <a:off x="1002209" y="2695873"/>
            <a:ext cx="2278261" cy="313284"/>
          </a:xfrm>
          <a:prstGeom prst="rect">
            <a:avLst/>
          </a:prstGeom>
        </p:spPr>
        <p:txBody>
          <a:bodyPr anchor="t" rtlCol="false" tIns="0" lIns="0" bIns="0" rIns="0">
            <a:spAutoFit/>
          </a:bodyPr>
          <a:lstStyle/>
          <a:p>
            <a:pPr algn="l">
              <a:lnSpc>
                <a:spcPts val="2187"/>
              </a:lnSpc>
            </a:pPr>
            <a:r>
              <a:rPr lang="en-US" sz="1750">
                <a:solidFill>
                  <a:srgbClr val="E0D6DE"/>
                </a:solidFill>
                <a:latin typeface="Arimo"/>
                <a:ea typeface="Arimo"/>
                <a:cs typeface="Arimo"/>
                <a:sym typeface="Arimo"/>
              </a:rPr>
              <a:t>Unit Testing</a:t>
            </a:r>
          </a:p>
        </p:txBody>
      </p:sp>
      <p:sp>
        <p:nvSpPr>
          <p:cNvPr name="TextBox 14" id="14"/>
          <p:cNvSpPr txBox="true"/>
          <p:nvPr/>
        </p:nvSpPr>
        <p:spPr>
          <a:xfrm rot="0">
            <a:off x="1002209" y="3061246"/>
            <a:ext cx="16647914" cy="348854"/>
          </a:xfrm>
          <a:prstGeom prst="rect">
            <a:avLst/>
          </a:prstGeom>
        </p:spPr>
        <p:txBody>
          <a:bodyPr anchor="t" rtlCol="false" tIns="0" lIns="0" bIns="0" rIns="0">
            <a:spAutoFit/>
          </a:bodyPr>
          <a:lstStyle/>
          <a:p>
            <a:pPr algn="l">
              <a:lnSpc>
                <a:spcPts val="2250"/>
              </a:lnSpc>
            </a:pPr>
            <a:r>
              <a:rPr lang="en-US" sz="1375">
                <a:solidFill>
                  <a:srgbClr val="E0D6DE"/>
                </a:solidFill>
                <a:latin typeface="Noto Sans"/>
                <a:ea typeface="Noto Sans"/>
                <a:cs typeface="Noto Sans"/>
                <a:sym typeface="Noto Sans"/>
              </a:rPr>
              <a:t>Individual components and functions will be tested in isolation.</a:t>
            </a:r>
          </a:p>
        </p:txBody>
      </p:sp>
      <p:grpSp>
        <p:nvGrpSpPr>
          <p:cNvPr name="Group 15" id="15"/>
          <p:cNvGrpSpPr/>
          <p:nvPr/>
        </p:nvGrpSpPr>
        <p:grpSpPr>
          <a:xfrm rot="0">
            <a:off x="911275" y="3772495"/>
            <a:ext cx="182166" cy="1093589"/>
            <a:chOff x="0" y="0"/>
            <a:chExt cx="242888" cy="1458118"/>
          </a:xfrm>
        </p:grpSpPr>
        <p:sp>
          <p:nvSpPr>
            <p:cNvPr name="Freeform 16" id="16"/>
            <p:cNvSpPr/>
            <p:nvPr/>
          </p:nvSpPr>
          <p:spPr>
            <a:xfrm flipH="false" flipV="false" rot="0">
              <a:off x="0" y="0"/>
              <a:ext cx="242824" cy="1458087"/>
            </a:xfrm>
            <a:custGeom>
              <a:avLst/>
              <a:gdLst/>
              <a:ahLst/>
              <a:cxnLst/>
              <a:rect r="r" b="b" t="t" l="l"/>
              <a:pathLst>
                <a:path h="1458087" w="242824">
                  <a:moveTo>
                    <a:pt x="0" y="36449"/>
                  </a:moveTo>
                  <a:cubicBezTo>
                    <a:pt x="0" y="16383"/>
                    <a:pt x="16383" y="0"/>
                    <a:pt x="36449" y="0"/>
                  </a:cubicBezTo>
                  <a:lnTo>
                    <a:pt x="206375" y="0"/>
                  </a:lnTo>
                  <a:cubicBezTo>
                    <a:pt x="226568" y="0"/>
                    <a:pt x="242824" y="16383"/>
                    <a:pt x="242824" y="36449"/>
                  </a:cubicBezTo>
                  <a:lnTo>
                    <a:pt x="242824" y="1421638"/>
                  </a:lnTo>
                  <a:cubicBezTo>
                    <a:pt x="242824" y="1441831"/>
                    <a:pt x="226441" y="1458087"/>
                    <a:pt x="206375" y="1458087"/>
                  </a:cubicBezTo>
                  <a:lnTo>
                    <a:pt x="36449" y="1458087"/>
                  </a:lnTo>
                  <a:cubicBezTo>
                    <a:pt x="16256" y="1458087"/>
                    <a:pt x="0" y="1441704"/>
                    <a:pt x="0" y="1421638"/>
                  </a:cubicBezTo>
                  <a:close/>
                </a:path>
              </a:pathLst>
            </a:custGeom>
            <a:solidFill>
              <a:srgbClr val="26262B"/>
            </a:solidFill>
          </p:spPr>
        </p:sp>
      </p:grpSp>
      <p:sp>
        <p:nvSpPr>
          <p:cNvPr name="TextBox 17" id="17"/>
          <p:cNvSpPr txBox="true"/>
          <p:nvPr/>
        </p:nvSpPr>
        <p:spPr>
          <a:xfrm rot="0">
            <a:off x="1275606" y="3926086"/>
            <a:ext cx="2278261" cy="313284"/>
          </a:xfrm>
          <a:prstGeom prst="rect">
            <a:avLst/>
          </a:prstGeom>
        </p:spPr>
        <p:txBody>
          <a:bodyPr anchor="t" rtlCol="false" tIns="0" lIns="0" bIns="0" rIns="0">
            <a:spAutoFit/>
          </a:bodyPr>
          <a:lstStyle/>
          <a:p>
            <a:pPr algn="l">
              <a:lnSpc>
                <a:spcPts val="2187"/>
              </a:lnSpc>
            </a:pPr>
            <a:r>
              <a:rPr lang="en-US" sz="1750">
                <a:solidFill>
                  <a:srgbClr val="E0D6DE"/>
                </a:solidFill>
                <a:latin typeface="Arimo"/>
                <a:ea typeface="Arimo"/>
                <a:cs typeface="Arimo"/>
                <a:sym typeface="Arimo"/>
              </a:rPr>
              <a:t>Integration Testing</a:t>
            </a:r>
          </a:p>
        </p:txBody>
      </p:sp>
      <p:sp>
        <p:nvSpPr>
          <p:cNvPr name="TextBox 18" id="18"/>
          <p:cNvSpPr txBox="true"/>
          <p:nvPr/>
        </p:nvSpPr>
        <p:spPr>
          <a:xfrm rot="0">
            <a:off x="1275606" y="4291459"/>
            <a:ext cx="16374516" cy="348854"/>
          </a:xfrm>
          <a:prstGeom prst="rect">
            <a:avLst/>
          </a:prstGeom>
        </p:spPr>
        <p:txBody>
          <a:bodyPr anchor="t" rtlCol="false" tIns="0" lIns="0" bIns="0" rIns="0">
            <a:spAutoFit/>
          </a:bodyPr>
          <a:lstStyle/>
          <a:p>
            <a:pPr algn="l">
              <a:lnSpc>
                <a:spcPts val="2250"/>
              </a:lnSpc>
            </a:pPr>
            <a:r>
              <a:rPr lang="en-US" sz="1375">
                <a:solidFill>
                  <a:srgbClr val="E0D6DE"/>
                </a:solidFill>
                <a:latin typeface="Noto Sans"/>
                <a:ea typeface="Noto Sans"/>
                <a:cs typeface="Noto Sans"/>
                <a:sym typeface="Noto Sans"/>
              </a:rPr>
              <a:t>Verification of interactions between different modules and services (frontend-backend, API integrations).</a:t>
            </a:r>
          </a:p>
        </p:txBody>
      </p:sp>
      <p:grpSp>
        <p:nvGrpSpPr>
          <p:cNvPr name="Group 19" id="19"/>
          <p:cNvGrpSpPr/>
          <p:nvPr/>
        </p:nvGrpSpPr>
        <p:grpSpPr>
          <a:xfrm rot="0">
            <a:off x="1184671" y="5002709"/>
            <a:ext cx="182166" cy="1093589"/>
            <a:chOff x="0" y="0"/>
            <a:chExt cx="242888" cy="1458118"/>
          </a:xfrm>
        </p:grpSpPr>
        <p:sp>
          <p:nvSpPr>
            <p:cNvPr name="Freeform 20" id="20"/>
            <p:cNvSpPr/>
            <p:nvPr/>
          </p:nvSpPr>
          <p:spPr>
            <a:xfrm flipH="false" flipV="false" rot="0">
              <a:off x="0" y="0"/>
              <a:ext cx="242824" cy="1458087"/>
            </a:xfrm>
            <a:custGeom>
              <a:avLst/>
              <a:gdLst/>
              <a:ahLst/>
              <a:cxnLst/>
              <a:rect r="r" b="b" t="t" l="l"/>
              <a:pathLst>
                <a:path h="1458087" w="242824">
                  <a:moveTo>
                    <a:pt x="0" y="36449"/>
                  </a:moveTo>
                  <a:cubicBezTo>
                    <a:pt x="0" y="16383"/>
                    <a:pt x="16383" y="0"/>
                    <a:pt x="36449" y="0"/>
                  </a:cubicBezTo>
                  <a:lnTo>
                    <a:pt x="206375" y="0"/>
                  </a:lnTo>
                  <a:cubicBezTo>
                    <a:pt x="226568" y="0"/>
                    <a:pt x="242824" y="16383"/>
                    <a:pt x="242824" y="36449"/>
                  </a:cubicBezTo>
                  <a:lnTo>
                    <a:pt x="242824" y="1421638"/>
                  </a:lnTo>
                  <a:cubicBezTo>
                    <a:pt x="242824" y="1441831"/>
                    <a:pt x="226441" y="1458087"/>
                    <a:pt x="206375" y="1458087"/>
                  </a:cubicBezTo>
                  <a:lnTo>
                    <a:pt x="36449" y="1458087"/>
                  </a:lnTo>
                  <a:cubicBezTo>
                    <a:pt x="16256" y="1458087"/>
                    <a:pt x="0" y="1441704"/>
                    <a:pt x="0" y="1421638"/>
                  </a:cubicBezTo>
                  <a:close/>
                </a:path>
              </a:pathLst>
            </a:custGeom>
            <a:solidFill>
              <a:srgbClr val="26262B"/>
            </a:solidFill>
          </p:spPr>
        </p:sp>
      </p:grpSp>
      <p:sp>
        <p:nvSpPr>
          <p:cNvPr name="TextBox 21" id="21"/>
          <p:cNvSpPr txBox="true"/>
          <p:nvPr/>
        </p:nvSpPr>
        <p:spPr>
          <a:xfrm rot="0">
            <a:off x="1549004" y="5156299"/>
            <a:ext cx="2278261" cy="313284"/>
          </a:xfrm>
          <a:prstGeom prst="rect">
            <a:avLst/>
          </a:prstGeom>
        </p:spPr>
        <p:txBody>
          <a:bodyPr anchor="t" rtlCol="false" tIns="0" lIns="0" bIns="0" rIns="0">
            <a:spAutoFit/>
          </a:bodyPr>
          <a:lstStyle/>
          <a:p>
            <a:pPr algn="l">
              <a:lnSpc>
                <a:spcPts val="2187"/>
              </a:lnSpc>
            </a:pPr>
            <a:r>
              <a:rPr lang="en-US" sz="1750">
                <a:solidFill>
                  <a:srgbClr val="E0D6DE"/>
                </a:solidFill>
                <a:latin typeface="Arimo"/>
                <a:ea typeface="Arimo"/>
                <a:cs typeface="Arimo"/>
                <a:sym typeface="Arimo"/>
              </a:rPr>
              <a:t>System Testing</a:t>
            </a:r>
          </a:p>
        </p:txBody>
      </p:sp>
      <p:sp>
        <p:nvSpPr>
          <p:cNvPr name="TextBox 22" id="22"/>
          <p:cNvSpPr txBox="true"/>
          <p:nvPr/>
        </p:nvSpPr>
        <p:spPr>
          <a:xfrm rot="0">
            <a:off x="1549004" y="5521672"/>
            <a:ext cx="16101120" cy="348854"/>
          </a:xfrm>
          <a:prstGeom prst="rect">
            <a:avLst/>
          </a:prstGeom>
        </p:spPr>
        <p:txBody>
          <a:bodyPr anchor="t" rtlCol="false" tIns="0" lIns="0" bIns="0" rIns="0">
            <a:spAutoFit/>
          </a:bodyPr>
          <a:lstStyle/>
          <a:p>
            <a:pPr algn="l">
              <a:lnSpc>
                <a:spcPts val="2250"/>
              </a:lnSpc>
            </a:pPr>
            <a:r>
              <a:rPr lang="en-US" sz="1375">
                <a:solidFill>
                  <a:srgbClr val="E0D6DE"/>
                </a:solidFill>
                <a:latin typeface="Noto Sans"/>
                <a:ea typeface="Noto Sans"/>
                <a:cs typeface="Noto Sans"/>
                <a:sym typeface="Noto Sans"/>
              </a:rPr>
              <a:t>End-to-end testing of the complete system against specified requirements.</a:t>
            </a:r>
          </a:p>
        </p:txBody>
      </p:sp>
      <p:grpSp>
        <p:nvGrpSpPr>
          <p:cNvPr name="Group 23" id="23"/>
          <p:cNvGrpSpPr/>
          <p:nvPr/>
        </p:nvGrpSpPr>
        <p:grpSpPr>
          <a:xfrm rot="0">
            <a:off x="1458069" y="6232922"/>
            <a:ext cx="182166" cy="1093589"/>
            <a:chOff x="0" y="0"/>
            <a:chExt cx="242888" cy="1458118"/>
          </a:xfrm>
        </p:grpSpPr>
        <p:sp>
          <p:nvSpPr>
            <p:cNvPr name="Freeform 24" id="24"/>
            <p:cNvSpPr/>
            <p:nvPr/>
          </p:nvSpPr>
          <p:spPr>
            <a:xfrm flipH="false" flipV="false" rot="0">
              <a:off x="0" y="0"/>
              <a:ext cx="242824" cy="1458087"/>
            </a:xfrm>
            <a:custGeom>
              <a:avLst/>
              <a:gdLst/>
              <a:ahLst/>
              <a:cxnLst/>
              <a:rect r="r" b="b" t="t" l="l"/>
              <a:pathLst>
                <a:path h="1458087" w="242824">
                  <a:moveTo>
                    <a:pt x="0" y="36449"/>
                  </a:moveTo>
                  <a:cubicBezTo>
                    <a:pt x="0" y="16383"/>
                    <a:pt x="16383" y="0"/>
                    <a:pt x="36449" y="0"/>
                  </a:cubicBezTo>
                  <a:lnTo>
                    <a:pt x="206375" y="0"/>
                  </a:lnTo>
                  <a:cubicBezTo>
                    <a:pt x="226568" y="0"/>
                    <a:pt x="242824" y="16383"/>
                    <a:pt x="242824" y="36449"/>
                  </a:cubicBezTo>
                  <a:lnTo>
                    <a:pt x="242824" y="1421638"/>
                  </a:lnTo>
                  <a:cubicBezTo>
                    <a:pt x="242824" y="1441831"/>
                    <a:pt x="226441" y="1458087"/>
                    <a:pt x="206375" y="1458087"/>
                  </a:cubicBezTo>
                  <a:lnTo>
                    <a:pt x="36449" y="1458087"/>
                  </a:lnTo>
                  <a:cubicBezTo>
                    <a:pt x="16256" y="1458087"/>
                    <a:pt x="0" y="1441704"/>
                    <a:pt x="0" y="1421638"/>
                  </a:cubicBezTo>
                  <a:close/>
                </a:path>
              </a:pathLst>
            </a:custGeom>
            <a:solidFill>
              <a:srgbClr val="26262B"/>
            </a:solidFill>
          </p:spPr>
        </p:sp>
      </p:grpSp>
      <p:sp>
        <p:nvSpPr>
          <p:cNvPr name="TextBox 25" id="25"/>
          <p:cNvSpPr txBox="true"/>
          <p:nvPr/>
        </p:nvSpPr>
        <p:spPr>
          <a:xfrm rot="0">
            <a:off x="1822400" y="6386513"/>
            <a:ext cx="3593009" cy="313284"/>
          </a:xfrm>
          <a:prstGeom prst="rect">
            <a:avLst/>
          </a:prstGeom>
        </p:spPr>
        <p:txBody>
          <a:bodyPr anchor="t" rtlCol="false" tIns="0" lIns="0" bIns="0" rIns="0">
            <a:spAutoFit/>
          </a:bodyPr>
          <a:lstStyle/>
          <a:p>
            <a:pPr algn="l">
              <a:lnSpc>
                <a:spcPts val="2187"/>
              </a:lnSpc>
            </a:pPr>
            <a:r>
              <a:rPr lang="en-US" sz="1750">
                <a:solidFill>
                  <a:srgbClr val="E0D6DE"/>
                </a:solidFill>
                <a:latin typeface="Arimo"/>
                <a:ea typeface="Arimo"/>
                <a:cs typeface="Arimo"/>
                <a:sym typeface="Arimo"/>
              </a:rPr>
              <a:t>User Acceptance Testing (UAT)</a:t>
            </a:r>
          </a:p>
        </p:txBody>
      </p:sp>
      <p:sp>
        <p:nvSpPr>
          <p:cNvPr name="TextBox 26" id="26"/>
          <p:cNvSpPr txBox="true"/>
          <p:nvPr/>
        </p:nvSpPr>
        <p:spPr>
          <a:xfrm rot="0">
            <a:off x="1822400" y="6751885"/>
            <a:ext cx="15827722" cy="348854"/>
          </a:xfrm>
          <a:prstGeom prst="rect">
            <a:avLst/>
          </a:prstGeom>
        </p:spPr>
        <p:txBody>
          <a:bodyPr anchor="t" rtlCol="false" tIns="0" lIns="0" bIns="0" rIns="0">
            <a:spAutoFit/>
          </a:bodyPr>
          <a:lstStyle/>
          <a:p>
            <a:pPr algn="l">
              <a:lnSpc>
                <a:spcPts val="2250"/>
              </a:lnSpc>
            </a:pPr>
            <a:r>
              <a:rPr lang="en-US" sz="1375">
                <a:solidFill>
                  <a:srgbClr val="E0D6DE"/>
                </a:solidFill>
                <a:latin typeface="Noto Sans"/>
                <a:ea typeface="Noto Sans"/>
                <a:cs typeface="Noto Sans"/>
                <a:sym typeface="Noto Sans"/>
              </a:rPr>
              <a:t>Real-world testing by target users to validate usability and functionality.</a:t>
            </a:r>
          </a:p>
        </p:txBody>
      </p:sp>
      <p:grpSp>
        <p:nvGrpSpPr>
          <p:cNvPr name="Group 27" id="27"/>
          <p:cNvGrpSpPr/>
          <p:nvPr/>
        </p:nvGrpSpPr>
        <p:grpSpPr>
          <a:xfrm rot="0">
            <a:off x="1184671" y="7463135"/>
            <a:ext cx="182166" cy="1093589"/>
            <a:chOff x="0" y="0"/>
            <a:chExt cx="242888" cy="1458118"/>
          </a:xfrm>
        </p:grpSpPr>
        <p:sp>
          <p:nvSpPr>
            <p:cNvPr name="Freeform 28" id="28"/>
            <p:cNvSpPr/>
            <p:nvPr/>
          </p:nvSpPr>
          <p:spPr>
            <a:xfrm flipH="false" flipV="false" rot="0">
              <a:off x="0" y="0"/>
              <a:ext cx="242824" cy="1458087"/>
            </a:xfrm>
            <a:custGeom>
              <a:avLst/>
              <a:gdLst/>
              <a:ahLst/>
              <a:cxnLst/>
              <a:rect r="r" b="b" t="t" l="l"/>
              <a:pathLst>
                <a:path h="1458087" w="242824">
                  <a:moveTo>
                    <a:pt x="0" y="36449"/>
                  </a:moveTo>
                  <a:cubicBezTo>
                    <a:pt x="0" y="16383"/>
                    <a:pt x="16383" y="0"/>
                    <a:pt x="36449" y="0"/>
                  </a:cubicBezTo>
                  <a:lnTo>
                    <a:pt x="206375" y="0"/>
                  </a:lnTo>
                  <a:cubicBezTo>
                    <a:pt x="226568" y="0"/>
                    <a:pt x="242824" y="16383"/>
                    <a:pt x="242824" y="36449"/>
                  </a:cubicBezTo>
                  <a:lnTo>
                    <a:pt x="242824" y="1421638"/>
                  </a:lnTo>
                  <a:cubicBezTo>
                    <a:pt x="242824" y="1441831"/>
                    <a:pt x="226441" y="1458087"/>
                    <a:pt x="206375" y="1458087"/>
                  </a:cubicBezTo>
                  <a:lnTo>
                    <a:pt x="36449" y="1458087"/>
                  </a:lnTo>
                  <a:cubicBezTo>
                    <a:pt x="16256" y="1458087"/>
                    <a:pt x="0" y="1441704"/>
                    <a:pt x="0" y="1421638"/>
                  </a:cubicBezTo>
                  <a:close/>
                </a:path>
              </a:pathLst>
            </a:custGeom>
            <a:solidFill>
              <a:srgbClr val="26262B"/>
            </a:solidFill>
          </p:spPr>
        </p:sp>
      </p:grpSp>
      <p:sp>
        <p:nvSpPr>
          <p:cNvPr name="TextBox 29" id="29"/>
          <p:cNvSpPr txBox="true"/>
          <p:nvPr/>
        </p:nvSpPr>
        <p:spPr>
          <a:xfrm rot="0">
            <a:off x="1549004" y="7616726"/>
            <a:ext cx="2402532" cy="313284"/>
          </a:xfrm>
          <a:prstGeom prst="rect">
            <a:avLst/>
          </a:prstGeom>
        </p:spPr>
        <p:txBody>
          <a:bodyPr anchor="t" rtlCol="false" tIns="0" lIns="0" bIns="0" rIns="0">
            <a:spAutoFit/>
          </a:bodyPr>
          <a:lstStyle/>
          <a:p>
            <a:pPr algn="l">
              <a:lnSpc>
                <a:spcPts val="2187"/>
              </a:lnSpc>
            </a:pPr>
            <a:r>
              <a:rPr lang="en-US" sz="1750">
                <a:solidFill>
                  <a:srgbClr val="E0D6DE"/>
                </a:solidFill>
                <a:latin typeface="Arimo"/>
                <a:ea typeface="Arimo"/>
                <a:cs typeface="Arimo"/>
                <a:sym typeface="Arimo"/>
              </a:rPr>
              <a:t>Performance Testing</a:t>
            </a:r>
          </a:p>
        </p:txBody>
      </p:sp>
      <p:sp>
        <p:nvSpPr>
          <p:cNvPr name="TextBox 30" id="30"/>
          <p:cNvSpPr txBox="true"/>
          <p:nvPr/>
        </p:nvSpPr>
        <p:spPr>
          <a:xfrm rot="0">
            <a:off x="1549004" y="7982099"/>
            <a:ext cx="16101120" cy="348854"/>
          </a:xfrm>
          <a:prstGeom prst="rect">
            <a:avLst/>
          </a:prstGeom>
        </p:spPr>
        <p:txBody>
          <a:bodyPr anchor="t" rtlCol="false" tIns="0" lIns="0" bIns="0" rIns="0">
            <a:spAutoFit/>
          </a:bodyPr>
          <a:lstStyle/>
          <a:p>
            <a:pPr algn="l">
              <a:lnSpc>
                <a:spcPts val="2250"/>
              </a:lnSpc>
            </a:pPr>
            <a:r>
              <a:rPr lang="en-US" sz="1375">
                <a:solidFill>
                  <a:srgbClr val="E0D6DE"/>
                </a:solidFill>
                <a:latin typeface="Noto Sans"/>
                <a:ea typeface="Noto Sans"/>
                <a:cs typeface="Noto Sans"/>
                <a:sym typeface="Noto Sans"/>
              </a:rPr>
              <a:t>Load and stress testing to evaluate system behavior under various loads.</a:t>
            </a:r>
          </a:p>
        </p:txBody>
      </p:sp>
      <p:grpSp>
        <p:nvGrpSpPr>
          <p:cNvPr name="Group 31" id="31"/>
          <p:cNvGrpSpPr/>
          <p:nvPr/>
        </p:nvGrpSpPr>
        <p:grpSpPr>
          <a:xfrm rot="0">
            <a:off x="911275" y="8693349"/>
            <a:ext cx="182166" cy="1093589"/>
            <a:chOff x="0" y="0"/>
            <a:chExt cx="242888" cy="1458118"/>
          </a:xfrm>
        </p:grpSpPr>
        <p:sp>
          <p:nvSpPr>
            <p:cNvPr name="Freeform 32" id="32"/>
            <p:cNvSpPr/>
            <p:nvPr/>
          </p:nvSpPr>
          <p:spPr>
            <a:xfrm flipH="false" flipV="false" rot="0">
              <a:off x="0" y="0"/>
              <a:ext cx="242824" cy="1458087"/>
            </a:xfrm>
            <a:custGeom>
              <a:avLst/>
              <a:gdLst/>
              <a:ahLst/>
              <a:cxnLst/>
              <a:rect r="r" b="b" t="t" l="l"/>
              <a:pathLst>
                <a:path h="1458087" w="242824">
                  <a:moveTo>
                    <a:pt x="0" y="36449"/>
                  </a:moveTo>
                  <a:cubicBezTo>
                    <a:pt x="0" y="16383"/>
                    <a:pt x="16383" y="0"/>
                    <a:pt x="36449" y="0"/>
                  </a:cubicBezTo>
                  <a:lnTo>
                    <a:pt x="206375" y="0"/>
                  </a:lnTo>
                  <a:cubicBezTo>
                    <a:pt x="226568" y="0"/>
                    <a:pt x="242824" y="16383"/>
                    <a:pt x="242824" y="36449"/>
                  </a:cubicBezTo>
                  <a:lnTo>
                    <a:pt x="242824" y="1421638"/>
                  </a:lnTo>
                  <a:cubicBezTo>
                    <a:pt x="242824" y="1441831"/>
                    <a:pt x="226441" y="1458087"/>
                    <a:pt x="206375" y="1458087"/>
                  </a:cubicBezTo>
                  <a:lnTo>
                    <a:pt x="36449" y="1458087"/>
                  </a:lnTo>
                  <a:cubicBezTo>
                    <a:pt x="16256" y="1458087"/>
                    <a:pt x="0" y="1441704"/>
                    <a:pt x="0" y="1421638"/>
                  </a:cubicBezTo>
                  <a:close/>
                </a:path>
              </a:pathLst>
            </a:custGeom>
            <a:solidFill>
              <a:srgbClr val="26262B"/>
            </a:solidFill>
          </p:spPr>
        </p:sp>
      </p:grpSp>
      <p:sp>
        <p:nvSpPr>
          <p:cNvPr name="TextBox 33" id="33"/>
          <p:cNvSpPr txBox="true"/>
          <p:nvPr/>
        </p:nvSpPr>
        <p:spPr>
          <a:xfrm rot="0">
            <a:off x="1275606" y="8846939"/>
            <a:ext cx="2278261" cy="313284"/>
          </a:xfrm>
          <a:prstGeom prst="rect">
            <a:avLst/>
          </a:prstGeom>
        </p:spPr>
        <p:txBody>
          <a:bodyPr anchor="t" rtlCol="false" tIns="0" lIns="0" bIns="0" rIns="0">
            <a:spAutoFit/>
          </a:bodyPr>
          <a:lstStyle/>
          <a:p>
            <a:pPr algn="l">
              <a:lnSpc>
                <a:spcPts val="2187"/>
              </a:lnSpc>
            </a:pPr>
            <a:r>
              <a:rPr lang="en-US" sz="1750">
                <a:solidFill>
                  <a:srgbClr val="E0D6DE"/>
                </a:solidFill>
                <a:latin typeface="Arimo"/>
                <a:ea typeface="Arimo"/>
                <a:cs typeface="Arimo"/>
                <a:sym typeface="Arimo"/>
              </a:rPr>
              <a:t>Security Testing</a:t>
            </a:r>
          </a:p>
        </p:txBody>
      </p:sp>
      <p:sp>
        <p:nvSpPr>
          <p:cNvPr name="TextBox 34" id="34"/>
          <p:cNvSpPr txBox="true"/>
          <p:nvPr/>
        </p:nvSpPr>
        <p:spPr>
          <a:xfrm rot="0">
            <a:off x="1275606" y="9212312"/>
            <a:ext cx="16374516" cy="348854"/>
          </a:xfrm>
          <a:prstGeom prst="rect">
            <a:avLst/>
          </a:prstGeom>
        </p:spPr>
        <p:txBody>
          <a:bodyPr anchor="t" rtlCol="false" tIns="0" lIns="0" bIns="0" rIns="0">
            <a:spAutoFit/>
          </a:bodyPr>
          <a:lstStyle/>
          <a:p>
            <a:pPr algn="l">
              <a:lnSpc>
                <a:spcPts val="2250"/>
              </a:lnSpc>
            </a:pPr>
            <a:r>
              <a:rPr lang="en-US" sz="1375">
                <a:solidFill>
                  <a:srgbClr val="E0D6DE"/>
                </a:solidFill>
                <a:latin typeface="Noto Sans"/>
                <a:ea typeface="Noto Sans"/>
                <a:cs typeface="Noto Sans"/>
                <a:sym typeface="Noto Sans"/>
              </a:rPr>
              <a:t>Vulnerability assessments, penetration testing, and adherence to security best practices.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TextBox 8" id="8"/>
          <p:cNvSpPr txBox="true"/>
          <p:nvPr/>
        </p:nvSpPr>
        <p:spPr>
          <a:xfrm rot="0">
            <a:off x="850552" y="826442"/>
            <a:ext cx="11972181" cy="493662"/>
          </a:xfrm>
          <a:prstGeom prst="rect">
            <a:avLst/>
          </a:prstGeom>
        </p:spPr>
        <p:txBody>
          <a:bodyPr anchor="t" rtlCol="false" tIns="0" lIns="0" bIns="0" rIns="0">
            <a:spAutoFit/>
          </a:bodyPr>
          <a:lstStyle/>
          <a:p>
            <a:pPr algn="l">
              <a:lnSpc>
                <a:spcPts val="3562"/>
              </a:lnSpc>
            </a:pPr>
            <a:r>
              <a:rPr lang="en-US" sz="2812">
                <a:solidFill>
                  <a:srgbClr val="97B8FF"/>
                </a:solidFill>
                <a:latin typeface="Arimo"/>
                <a:ea typeface="Arimo"/>
                <a:cs typeface="Arimo"/>
                <a:sym typeface="Arimo"/>
              </a:rPr>
              <a:t>White Box Testing or Functional Validation Test cases and results</a:t>
            </a:r>
          </a:p>
        </p:txBody>
      </p:sp>
      <p:sp>
        <p:nvSpPr>
          <p:cNvPr name="TextBox 9" id="9"/>
          <p:cNvSpPr txBox="true"/>
          <p:nvPr/>
        </p:nvSpPr>
        <p:spPr>
          <a:xfrm rot="0">
            <a:off x="850552" y="1729829"/>
            <a:ext cx="16586895" cy="853679"/>
          </a:xfrm>
          <a:prstGeom prst="rect">
            <a:avLst/>
          </a:prstGeom>
        </p:spPr>
        <p:txBody>
          <a:bodyPr anchor="t" rtlCol="false" tIns="0" lIns="0" bIns="0" rIns="0">
            <a:spAutoFit/>
          </a:bodyPr>
          <a:lstStyle/>
          <a:p>
            <a:pPr algn="l">
              <a:lnSpc>
                <a:spcPts val="3000"/>
              </a:lnSpc>
            </a:pPr>
            <a:r>
              <a:rPr lang="en-US" sz="1874">
                <a:solidFill>
                  <a:srgbClr val="E0D6DE"/>
                </a:solidFill>
                <a:latin typeface="Noto Sans"/>
                <a:ea typeface="Noto Sans"/>
                <a:cs typeface="Noto Sans"/>
                <a:sym typeface="Noto Sans"/>
              </a:rPr>
              <a:t>White Box Testing will involve examining the internal structure and logic of the code. Functional Validation Test Cases will verify that specific functionalities work as intended at the code level.</a:t>
            </a:r>
          </a:p>
        </p:txBody>
      </p:sp>
      <p:sp>
        <p:nvSpPr>
          <p:cNvPr name="TextBox 10" id="10"/>
          <p:cNvSpPr txBox="true"/>
          <p:nvPr/>
        </p:nvSpPr>
        <p:spPr>
          <a:xfrm rot="0">
            <a:off x="850552" y="2780705"/>
            <a:ext cx="16586895" cy="464939"/>
          </a:xfrm>
          <a:prstGeom prst="rect">
            <a:avLst/>
          </a:prstGeom>
        </p:spPr>
        <p:txBody>
          <a:bodyPr anchor="t" rtlCol="false" tIns="0" lIns="0" bIns="0" rIns="0">
            <a:spAutoFit/>
          </a:bodyPr>
          <a:lstStyle/>
          <a:p>
            <a:pPr algn="l">
              <a:lnSpc>
                <a:spcPts val="3000"/>
              </a:lnSpc>
            </a:pPr>
            <a:r>
              <a:rPr lang="en-US" sz="1874" b="true">
                <a:solidFill>
                  <a:srgbClr val="E0D6DE"/>
                </a:solidFill>
                <a:latin typeface="Noto Sans Bold"/>
                <a:ea typeface="Noto Sans Bold"/>
                <a:cs typeface="Noto Sans Bold"/>
                <a:sym typeface="Noto Sans Bold"/>
              </a:rPr>
              <a:t>Examples:</a:t>
            </a:r>
          </a:p>
        </p:txBody>
      </p:sp>
      <p:sp>
        <p:nvSpPr>
          <p:cNvPr name="TextBox 11" id="11"/>
          <p:cNvSpPr txBox="true"/>
          <p:nvPr/>
        </p:nvSpPr>
        <p:spPr>
          <a:xfrm rot="0">
            <a:off x="850552" y="3442841"/>
            <a:ext cx="16586895" cy="464939"/>
          </a:xfrm>
          <a:prstGeom prst="rect">
            <a:avLst/>
          </a:prstGeom>
        </p:spPr>
        <p:txBody>
          <a:bodyPr anchor="t" rtlCol="false" tIns="0" lIns="0" bIns="0" rIns="0">
            <a:spAutoFit/>
          </a:bodyPr>
          <a:lstStyle/>
          <a:p>
            <a:pPr algn="l" marL="282773" indent="-141387" lvl="1">
              <a:lnSpc>
                <a:spcPts val="3000"/>
              </a:lnSpc>
              <a:buFont typeface="Arial"/>
              <a:buChar char="•"/>
            </a:pPr>
            <a:r>
              <a:rPr lang="en-US" b="true" sz="1874">
                <a:solidFill>
                  <a:srgbClr val="E0D6DE"/>
                </a:solidFill>
                <a:latin typeface="Noto Sans Bold"/>
                <a:ea typeface="Noto Sans Bold"/>
                <a:cs typeface="Noto Sans Bold"/>
                <a:sym typeface="Noto Sans Bold"/>
              </a:rPr>
              <a:t>Role-Based Access Control (RBAC):</a:t>
            </a:r>
          </a:p>
        </p:txBody>
      </p:sp>
      <p:sp>
        <p:nvSpPr>
          <p:cNvPr name="TextBox 12" id="12"/>
          <p:cNvSpPr txBox="true"/>
          <p:nvPr/>
        </p:nvSpPr>
        <p:spPr>
          <a:xfrm rot="0">
            <a:off x="850552" y="3916561"/>
            <a:ext cx="16586895" cy="464939"/>
          </a:xfrm>
          <a:prstGeom prst="rect">
            <a:avLst/>
          </a:prstGeom>
        </p:spPr>
        <p:txBody>
          <a:bodyPr anchor="t" rtlCol="false" tIns="0" lIns="0" bIns="0" rIns="0">
            <a:spAutoFit/>
          </a:bodyPr>
          <a:lstStyle/>
          <a:p>
            <a:pPr algn="l" marL="711398" indent="-237133" lvl="2">
              <a:lnSpc>
                <a:spcPts val="3000"/>
              </a:lnSpc>
              <a:buFont typeface="Arial"/>
              <a:buChar char="⚬"/>
            </a:pPr>
            <a:r>
              <a:rPr lang="en-US" b="true" sz="1874">
                <a:solidFill>
                  <a:srgbClr val="E0D6DE"/>
                </a:solidFill>
                <a:latin typeface="Noto Sans Bold"/>
                <a:ea typeface="Noto Sans Bold"/>
                <a:cs typeface="Noto Sans Bold"/>
                <a:sym typeface="Noto Sans Bold"/>
              </a:rPr>
              <a:t>Test Case:</a:t>
            </a:r>
            <a:r>
              <a:rPr lang="en-US" sz="1874">
                <a:solidFill>
                  <a:srgbClr val="E0D6DE"/>
                </a:solidFill>
                <a:latin typeface="Noto Sans"/>
                <a:ea typeface="Noto Sans"/>
                <a:cs typeface="Noto Sans"/>
                <a:sym typeface="Noto Sans"/>
              </a:rPr>
              <a:t> Verify that an "Attendee" user cannot access the "Create Group" API endpoint.</a:t>
            </a:r>
          </a:p>
        </p:txBody>
      </p:sp>
      <p:sp>
        <p:nvSpPr>
          <p:cNvPr name="TextBox 13" id="13"/>
          <p:cNvSpPr txBox="true"/>
          <p:nvPr/>
        </p:nvSpPr>
        <p:spPr>
          <a:xfrm rot="0">
            <a:off x="850552" y="4390281"/>
            <a:ext cx="16586895" cy="464939"/>
          </a:xfrm>
          <a:prstGeom prst="rect">
            <a:avLst/>
          </a:prstGeom>
        </p:spPr>
        <p:txBody>
          <a:bodyPr anchor="t" rtlCol="false" tIns="0" lIns="0" bIns="0" rIns="0">
            <a:spAutoFit/>
          </a:bodyPr>
          <a:lstStyle/>
          <a:p>
            <a:pPr algn="l" marL="711398" indent="-237133" lvl="2">
              <a:lnSpc>
                <a:spcPts val="3000"/>
              </a:lnSpc>
              <a:buFont typeface="Arial"/>
              <a:buChar char="⚬"/>
            </a:pPr>
            <a:r>
              <a:rPr lang="en-US" b="true" sz="1874">
                <a:solidFill>
                  <a:srgbClr val="E0D6DE"/>
                </a:solidFill>
                <a:latin typeface="Noto Sans Bold"/>
                <a:ea typeface="Noto Sans Bold"/>
                <a:cs typeface="Noto Sans Bold"/>
                <a:sym typeface="Noto Sans Bold"/>
              </a:rPr>
              <a:t>Expected Result:</a:t>
            </a:r>
            <a:r>
              <a:rPr lang="en-US" sz="1874">
                <a:solidFill>
                  <a:srgbClr val="E0D6DE"/>
                </a:solidFill>
                <a:latin typeface="Noto Sans"/>
                <a:ea typeface="Noto Sans"/>
                <a:cs typeface="Noto Sans"/>
                <a:sym typeface="Noto Sans"/>
              </a:rPr>
              <a:t> API returns a 403 Forbidden error, and the backend logic correctly denies access based on user role.</a:t>
            </a:r>
          </a:p>
        </p:txBody>
      </p:sp>
      <p:sp>
        <p:nvSpPr>
          <p:cNvPr name="TextBox 14" id="14"/>
          <p:cNvSpPr txBox="true"/>
          <p:nvPr/>
        </p:nvSpPr>
        <p:spPr>
          <a:xfrm rot="0">
            <a:off x="850552" y="4864001"/>
            <a:ext cx="16586895" cy="464939"/>
          </a:xfrm>
          <a:prstGeom prst="rect">
            <a:avLst/>
          </a:prstGeom>
        </p:spPr>
        <p:txBody>
          <a:bodyPr anchor="t" rtlCol="false" tIns="0" lIns="0" bIns="0" rIns="0">
            <a:spAutoFit/>
          </a:bodyPr>
          <a:lstStyle/>
          <a:p>
            <a:pPr algn="l" marL="711398" indent="-237133" lvl="2">
              <a:lnSpc>
                <a:spcPts val="3000"/>
              </a:lnSpc>
              <a:buFont typeface="Arial"/>
              <a:buChar char="⚬"/>
            </a:pPr>
            <a:r>
              <a:rPr lang="en-US" b="true" sz="1874">
                <a:solidFill>
                  <a:srgbClr val="E0D6DE"/>
                </a:solidFill>
                <a:latin typeface="Noto Sans Bold"/>
                <a:ea typeface="Noto Sans Bold"/>
                <a:cs typeface="Noto Sans Bold"/>
                <a:sym typeface="Noto Sans Bold"/>
              </a:rPr>
              <a:t>Test Case:</a:t>
            </a:r>
            <a:r>
              <a:rPr lang="en-US" sz="1874">
                <a:solidFill>
                  <a:srgbClr val="E0D6DE"/>
                </a:solidFill>
                <a:latin typeface="Noto Sans"/>
                <a:ea typeface="Noto Sans"/>
                <a:cs typeface="Noto Sans"/>
                <a:sym typeface="Noto Sans"/>
              </a:rPr>
              <a:t> Verify that a "Group Organizer" can successfully update event details via the API.</a:t>
            </a:r>
          </a:p>
        </p:txBody>
      </p:sp>
      <p:sp>
        <p:nvSpPr>
          <p:cNvPr name="TextBox 15" id="15"/>
          <p:cNvSpPr txBox="true"/>
          <p:nvPr/>
        </p:nvSpPr>
        <p:spPr>
          <a:xfrm rot="0">
            <a:off x="850552" y="5337721"/>
            <a:ext cx="16586895" cy="464939"/>
          </a:xfrm>
          <a:prstGeom prst="rect">
            <a:avLst/>
          </a:prstGeom>
        </p:spPr>
        <p:txBody>
          <a:bodyPr anchor="t" rtlCol="false" tIns="0" lIns="0" bIns="0" rIns="0">
            <a:spAutoFit/>
          </a:bodyPr>
          <a:lstStyle/>
          <a:p>
            <a:pPr algn="l" marL="711398" indent="-237133" lvl="2">
              <a:lnSpc>
                <a:spcPts val="3000"/>
              </a:lnSpc>
              <a:buFont typeface="Arial"/>
              <a:buChar char="⚬"/>
            </a:pPr>
            <a:r>
              <a:rPr lang="en-US" b="true" sz="1874">
                <a:solidFill>
                  <a:srgbClr val="E0D6DE"/>
                </a:solidFill>
                <a:latin typeface="Noto Sans Bold"/>
                <a:ea typeface="Noto Sans Bold"/>
                <a:cs typeface="Noto Sans Bold"/>
                <a:sym typeface="Noto Sans Bold"/>
              </a:rPr>
              <a:t>Expected Result:</a:t>
            </a:r>
            <a:r>
              <a:rPr lang="en-US" sz="1874">
                <a:solidFill>
                  <a:srgbClr val="E0D6DE"/>
                </a:solidFill>
                <a:latin typeface="Noto Sans"/>
                <a:ea typeface="Noto Sans"/>
                <a:cs typeface="Noto Sans"/>
                <a:sym typeface="Noto Sans"/>
              </a:rPr>
              <a:t> API returns a 200 OK status, and the event record in the database is updated correctly.</a:t>
            </a:r>
          </a:p>
        </p:txBody>
      </p:sp>
      <p:sp>
        <p:nvSpPr>
          <p:cNvPr name="TextBox 16" id="16"/>
          <p:cNvSpPr txBox="true"/>
          <p:nvPr/>
        </p:nvSpPr>
        <p:spPr>
          <a:xfrm rot="0">
            <a:off x="850552" y="5811441"/>
            <a:ext cx="16586895" cy="464939"/>
          </a:xfrm>
          <a:prstGeom prst="rect">
            <a:avLst/>
          </a:prstGeom>
        </p:spPr>
        <p:txBody>
          <a:bodyPr anchor="t" rtlCol="false" tIns="0" lIns="0" bIns="0" rIns="0">
            <a:spAutoFit/>
          </a:bodyPr>
          <a:lstStyle/>
          <a:p>
            <a:pPr algn="l" marL="282773" indent="-141387" lvl="1">
              <a:lnSpc>
                <a:spcPts val="3000"/>
              </a:lnSpc>
              <a:buFont typeface="Arial"/>
              <a:buChar char="•"/>
            </a:pPr>
            <a:r>
              <a:rPr lang="en-US" b="true" sz="1874">
                <a:solidFill>
                  <a:srgbClr val="E0D6DE"/>
                </a:solidFill>
                <a:latin typeface="Noto Sans Bold"/>
                <a:ea typeface="Noto Sans Bold"/>
                <a:cs typeface="Noto Sans Bold"/>
                <a:sym typeface="Noto Sans Bold"/>
              </a:rPr>
              <a:t>Notification System:</a:t>
            </a:r>
          </a:p>
        </p:txBody>
      </p:sp>
      <p:sp>
        <p:nvSpPr>
          <p:cNvPr name="TextBox 17" id="17"/>
          <p:cNvSpPr txBox="true"/>
          <p:nvPr/>
        </p:nvSpPr>
        <p:spPr>
          <a:xfrm rot="0">
            <a:off x="850552" y="6285160"/>
            <a:ext cx="16586895" cy="853679"/>
          </a:xfrm>
          <a:prstGeom prst="rect">
            <a:avLst/>
          </a:prstGeom>
        </p:spPr>
        <p:txBody>
          <a:bodyPr anchor="t" rtlCol="false" tIns="0" lIns="0" bIns="0" rIns="0">
            <a:spAutoFit/>
          </a:bodyPr>
          <a:lstStyle/>
          <a:p>
            <a:pPr algn="l" marL="711398" indent="-237133" lvl="2">
              <a:lnSpc>
                <a:spcPts val="3000"/>
              </a:lnSpc>
              <a:buFont typeface="Arial"/>
              <a:buChar char="⚬"/>
            </a:pPr>
            <a:r>
              <a:rPr lang="en-US" b="true" sz="1874">
                <a:solidFill>
                  <a:srgbClr val="E0D6DE"/>
                </a:solidFill>
                <a:latin typeface="Noto Sans Bold"/>
                <a:ea typeface="Noto Sans Bold"/>
                <a:cs typeface="Noto Sans Bold"/>
                <a:sym typeface="Noto Sans Bold"/>
              </a:rPr>
              <a:t>Test Case:</a:t>
            </a:r>
            <a:r>
              <a:rPr lang="en-US" sz="1874">
                <a:solidFill>
                  <a:srgbClr val="E0D6DE"/>
                </a:solidFill>
                <a:latin typeface="Noto Sans"/>
                <a:ea typeface="Noto Sans"/>
                <a:cs typeface="Noto Sans"/>
                <a:sym typeface="Noto Sans"/>
              </a:rPr>
              <a:t> Trigger an event update (e.g., change event time) and verify that the notification service correctly dispatches notifications to all registered attendees.</a:t>
            </a:r>
          </a:p>
        </p:txBody>
      </p:sp>
      <p:sp>
        <p:nvSpPr>
          <p:cNvPr name="TextBox 18" id="18"/>
          <p:cNvSpPr txBox="true"/>
          <p:nvPr/>
        </p:nvSpPr>
        <p:spPr>
          <a:xfrm rot="0">
            <a:off x="850552" y="7147620"/>
            <a:ext cx="16586895" cy="464939"/>
          </a:xfrm>
          <a:prstGeom prst="rect">
            <a:avLst/>
          </a:prstGeom>
        </p:spPr>
        <p:txBody>
          <a:bodyPr anchor="t" rtlCol="false" tIns="0" lIns="0" bIns="0" rIns="0">
            <a:spAutoFit/>
          </a:bodyPr>
          <a:lstStyle/>
          <a:p>
            <a:pPr algn="l" marL="711398" indent="-237133" lvl="2">
              <a:lnSpc>
                <a:spcPts val="3000"/>
              </a:lnSpc>
              <a:buFont typeface="Arial"/>
              <a:buChar char="⚬"/>
            </a:pPr>
            <a:r>
              <a:rPr lang="en-US" b="true" sz="1874">
                <a:solidFill>
                  <a:srgbClr val="E0D6DE"/>
                </a:solidFill>
                <a:latin typeface="Noto Sans Bold"/>
                <a:ea typeface="Noto Sans Bold"/>
                <a:cs typeface="Noto Sans Bold"/>
                <a:sym typeface="Noto Sans Bold"/>
              </a:rPr>
              <a:t>Expected Result:</a:t>
            </a:r>
            <a:r>
              <a:rPr lang="en-US" sz="1874">
                <a:solidFill>
                  <a:srgbClr val="E0D6DE"/>
                </a:solidFill>
                <a:latin typeface="Noto Sans"/>
                <a:ea typeface="Noto Sans"/>
                <a:cs typeface="Noto Sans"/>
                <a:sym typeface="Noto Sans"/>
              </a:rPr>
              <a:t> Backend logs confirm successful notification dispatch to all relevant user IDs.</a:t>
            </a:r>
          </a:p>
        </p:txBody>
      </p:sp>
      <p:sp>
        <p:nvSpPr>
          <p:cNvPr name="TextBox 19" id="19"/>
          <p:cNvSpPr txBox="true"/>
          <p:nvPr/>
        </p:nvSpPr>
        <p:spPr>
          <a:xfrm rot="0">
            <a:off x="850552" y="7621340"/>
            <a:ext cx="16586895" cy="464939"/>
          </a:xfrm>
          <a:prstGeom prst="rect">
            <a:avLst/>
          </a:prstGeom>
        </p:spPr>
        <p:txBody>
          <a:bodyPr anchor="t" rtlCol="false" tIns="0" lIns="0" bIns="0" rIns="0">
            <a:spAutoFit/>
          </a:bodyPr>
          <a:lstStyle/>
          <a:p>
            <a:pPr algn="l" marL="282773" indent="-141387" lvl="1">
              <a:lnSpc>
                <a:spcPts val="3000"/>
              </a:lnSpc>
              <a:buFont typeface="Arial"/>
              <a:buChar char="•"/>
            </a:pPr>
            <a:r>
              <a:rPr lang="en-US" b="true" sz="1874">
                <a:solidFill>
                  <a:srgbClr val="E0D6DE"/>
                </a:solidFill>
                <a:latin typeface="Noto Sans Bold"/>
                <a:ea typeface="Noto Sans Bold"/>
                <a:cs typeface="Noto Sans Bold"/>
                <a:sym typeface="Noto Sans Bold"/>
              </a:rPr>
              <a:t>QR Code Generation Logic:</a:t>
            </a:r>
          </a:p>
        </p:txBody>
      </p:sp>
      <p:sp>
        <p:nvSpPr>
          <p:cNvPr name="TextBox 20" id="20"/>
          <p:cNvSpPr txBox="true"/>
          <p:nvPr/>
        </p:nvSpPr>
        <p:spPr>
          <a:xfrm rot="0">
            <a:off x="850552" y="8095060"/>
            <a:ext cx="16586895" cy="853679"/>
          </a:xfrm>
          <a:prstGeom prst="rect">
            <a:avLst/>
          </a:prstGeom>
        </p:spPr>
        <p:txBody>
          <a:bodyPr anchor="t" rtlCol="false" tIns="0" lIns="0" bIns="0" rIns="0">
            <a:spAutoFit/>
          </a:bodyPr>
          <a:lstStyle/>
          <a:p>
            <a:pPr algn="l" marL="711398" indent="-237133" lvl="2">
              <a:lnSpc>
                <a:spcPts val="3000"/>
              </a:lnSpc>
              <a:buFont typeface="Arial"/>
              <a:buChar char="⚬"/>
            </a:pPr>
            <a:r>
              <a:rPr lang="en-US" b="true" sz="1874">
                <a:solidFill>
                  <a:srgbClr val="E0D6DE"/>
                </a:solidFill>
                <a:latin typeface="Noto Sans Bold"/>
                <a:ea typeface="Noto Sans Bold"/>
                <a:cs typeface="Noto Sans Bold"/>
                <a:sym typeface="Noto Sans Bold"/>
              </a:rPr>
              <a:t>Test Case:</a:t>
            </a:r>
            <a:r>
              <a:rPr lang="en-US" sz="1874">
                <a:solidFill>
                  <a:srgbClr val="E0D6DE"/>
                </a:solidFill>
                <a:latin typeface="Noto Sans"/>
                <a:ea typeface="Noto Sans"/>
                <a:cs typeface="Noto Sans"/>
                <a:sym typeface="Noto Sans"/>
              </a:rPr>
              <a:t> Input a UUID and verify that the QR code generation function consistently produces a valid, scannable QR code image that decodes back to the original UUID.</a:t>
            </a:r>
          </a:p>
        </p:txBody>
      </p:sp>
      <p:sp>
        <p:nvSpPr>
          <p:cNvPr name="TextBox 21" id="21"/>
          <p:cNvSpPr txBox="true"/>
          <p:nvPr/>
        </p:nvSpPr>
        <p:spPr>
          <a:xfrm rot="0">
            <a:off x="850552" y="8957519"/>
            <a:ext cx="16586895" cy="464939"/>
          </a:xfrm>
          <a:prstGeom prst="rect">
            <a:avLst/>
          </a:prstGeom>
        </p:spPr>
        <p:txBody>
          <a:bodyPr anchor="t" rtlCol="false" tIns="0" lIns="0" bIns="0" rIns="0">
            <a:spAutoFit/>
          </a:bodyPr>
          <a:lstStyle/>
          <a:p>
            <a:pPr algn="l" marL="711398" indent="-237133" lvl="2">
              <a:lnSpc>
                <a:spcPts val="3000"/>
              </a:lnSpc>
              <a:buFont typeface="Arial"/>
              <a:buChar char="⚬"/>
            </a:pPr>
            <a:r>
              <a:rPr lang="en-US" b="true" sz="1874">
                <a:solidFill>
                  <a:srgbClr val="E0D6DE"/>
                </a:solidFill>
                <a:latin typeface="Noto Sans Bold"/>
                <a:ea typeface="Noto Sans Bold"/>
                <a:cs typeface="Noto Sans Bold"/>
                <a:sym typeface="Noto Sans Bold"/>
              </a:rPr>
              <a:t>Expected Result:</a:t>
            </a:r>
            <a:r>
              <a:rPr lang="en-US" sz="1874">
                <a:solidFill>
                  <a:srgbClr val="E0D6DE"/>
                </a:solidFill>
                <a:latin typeface="Noto Sans"/>
                <a:ea typeface="Noto Sans"/>
                <a:cs typeface="Noto Sans"/>
                <a:sym typeface="Noto Sans"/>
              </a:rPr>
              <a:t> Generated QR code is scannable and decodes to the correct UUID, confirming the integrity of the generation algorithm.</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TextBox 8" id="8"/>
          <p:cNvSpPr txBox="true"/>
          <p:nvPr/>
        </p:nvSpPr>
        <p:spPr>
          <a:xfrm rot="0">
            <a:off x="739527" y="561975"/>
            <a:ext cx="7576096" cy="415230"/>
          </a:xfrm>
          <a:prstGeom prst="rect">
            <a:avLst/>
          </a:prstGeom>
        </p:spPr>
        <p:txBody>
          <a:bodyPr anchor="t" rtlCol="false" tIns="0" lIns="0" bIns="0" rIns="0">
            <a:spAutoFit/>
          </a:bodyPr>
          <a:lstStyle/>
          <a:p>
            <a:pPr algn="l">
              <a:lnSpc>
                <a:spcPts val="3062"/>
              </a:lnSpc>
            </a:pPr>
            <a:r>
              <a:rPr lang="en-US" sz="2437">
                <a:solidFill>
                  <a:srgbClr val="97B8FF"/>
                </a:solidFill>
                <a:latin typeface="Arimo"/>
                <a:ea typeface="Arimo"/>
                <a:cs typeface="Arimo"/>
                <a:sym typeface="Arimo"/>
              </a:rPr>
              <a:t>Black Box Testing or Data Validation Test Cases</a:t>
            </a:r>
          </a:p>
        </p:txBody>
      </p:sp>
      <p:sp>
        <p:nvSpPr>
          <p:cNvPr name="TextBox 9" id="9"/>
          <p:cNvSpPr txBox="true"/>
          <p:nvPr/>
        </p:nvSpPr>
        <p:spPr>
          <a:xfrm rot="0">
            <a:off x="739527" y="1333054"/>
            <a:ext cx="16808946" cy="742950"/>
          </a:xfrm>
          <a:prstGeom prst="rect">
            <a:avLst/>
          </a:prstGeom>
        </p:spPr>
        <p:txBody>
          <a:bodyPr anchor="t" rtlCol="false" tIns="0" lIns="0" bIns="0" rIns="0">
            <a:spAutoFit/>
          </a:bodyPr>
          <a:lstStyle/>
          <a:p>
            <a:pPr algn="l">
              <a:lnSpc>
                <a:spcPts val="2625"/>
              </a:lnSpc>
            </a:pPr>
            <a:r>
              <a:rPr lang="en-US" sz="1625">
                <a:solidFill>
                  <a:srgbClr val="E0D6DE"/>
                </a:solidFill>
                <a:latin typeface="Noto Sans"/>
                <a:ea typeface="Noto Sans"/>
                <a:cs typeface="Noto Sans"/>
                <a:sym typeface="Noto Sans"/>
              </a:rPr>
              <a:t>Black Box Testing will focus on validating system functionality from an external perspective, without knowledge of internal code structure. Data Validation Test Cases will specifically verify input and output correctness.</a:t>
            </a:r>
          </a:p>
        </p:txBody>
      </p:sp>
      <p:sp>
        <p:nvSpPr>
          <p:cNvPr name="TextBox 10" id="10"/>
          <p:cNvSpPr txBox="true"/>
          <p:nvPr/>
        </p:nvSpPr>
        <p:spPr>
          <a:xfrm rot="0">
            <a:off x="739527" y="2247007"/>
            <a:ext cx="16808946" cy="404812"/>
          </a:xfrm>
          <a:prstGeom prst="rect">
            <a:avLst/>
          </a:prstGeom>
        </p:spPr>
        <p:txBody>
          <a:bodyPr anchor="t" rtlCol="false" tIns="0" lIns="0" bIns="0" rIns="0">
            <a:spAutoFit/>
          </a:bodyPr>
          <a:lstStyle/>
          <a:p>
            <a:pPr algn="l">
              <a:lnSpc>
                <a:spcPts val="2625"/>
              </a:lnSpc>
            </a:pPr>
            <a:r>
              <a:rPr lang="en-US" sz="1625" b="true">
                <a:solidFill>
                  <a:srgbClr val="E0D6DE"/>
                </a:solidFill>
                <a:latin typeface="Noto Sans Bold"/>
                <a:ea typeface="Noto Sans Bold"/>
                <a:cs typeface="Noto Sans Bold"/>
                <a:sym typeface="Noto Sans Bold"/>
              </a:rPr>
              <a:t>Examples:</a:t>
            </a:r>
          </a:p>
        </p:txBody>
      </p:sp>
      <p:sp>
        <p:nvSpPr>
          <p:cNvPr name="TextBox 11" id="11"/>
          <p:cNvSpPr txBox="true"/>
          <p:nvPr/>
        </p:nvSpPr>
        <p:spPr>
          <a:xfrm rot="0">
            <a:off x="739527" y="2822823"/>
            <a:ext cx="16808946" cy="404813"/>
          </a:xfrm>
          <a:prstGeom prst="rect">
            <a:avLst/>
          </a:prstGeom>
        </p:spPr>
        <p:txBody>
          <a:bodyPr anchor="t" rtlCol="false" tIns="0" lIns="0" bIns="0" rIns="0">
            <a:spAutoFit/>
          </a:bodyPr>
          <a:lstStyle/>
          <a:p>
            <a:pPr algn="l" marL="245070" indent="-122535" lvl="1">
              <a:lnSpc>
                <a:spcPts val="2625"/>
              </a:lnSpc>
              <a:buFont typeface="Arial"/>
              <a:buChar char="•"/>
            </a:pPr>
            <a:r>
              <a:rPr lang="en-US" b="true" sz="1625">
                <a:solidFill>
                  <a:srgbClr val="E0D6DE"/>
                </a:solidFill>
                <a:latin typeface="Noto Sans Bold"/>
                <a:ea typeface="Noto Sans Bold"/>
                <a:cs typeface="Noto Sans Bold"/>
                <a:sym typeface="Noto Sans Bold"/>
              </a:rPr>
              <a:t>User Registration:</a:t>
            </a:r>
          </a:p>
        </p:txBody>
      </p:sp>
      <p:sp>
        <p:nvSpPr>
          <p:cNvPr name="TextBox 12" id="12"/>
          <p:cNvSpPr txBox="true"/>
          <p:nvPr/>
        </p:nvSpPr>
        <p:spPr>
          <a:xfrm rot="0">
            <a:off x="739527" y="3234779"/>
            <a:ext cx="16808946" cy="404813"/>
          </a:xfrm>
          <a:prstGeom prst="rect">
            <a:avLst/>
          </a:prstGeom>
        </p:spPr>
        <p:txBody>
          <a:bodyPr anchor="t" rtlCol="false" tIns="0" lIns="0" bIns="0" rIns="0">
            <a:spAutoFit/>
          </a:bodyPr>
          <a:lstStyle/>
          <a:p>
            <a:pPr algn="l" marL="673695" indent="-224565" lvl="2">
              <a:lnSpc>
                <a:spcPts val="2625"/>
              </a:lnSpc>
              <a:buFont typeface="Arial"/>
              <a:buChar char="⚬"/>
            </a:pPr>
            <a:r>
              <a:rPr lang="en-US" b="true" sz="1625">
                <a:solidFill>
                  <a:srgbClr val="E0D6DE"/>
                </a:solidFill>
                <a:latin typeface="Noto Sans Bold"/>
                <a:ea typeface="Noto Sans Bold"/>
                <a:cs typeface="Noto Sans Bold"/>
                <a:sym typeface="Noto Sans Bold"/>
              </a:rPr>
              <a:t>Test Case:</a:t>
            </a:r>
            <a:r>
              <a:rPr lang="en-US" sz="1625">
                <a:solidFill>
                  <a:srgbClr val="E0D6DE"/>
                </a:solidFill>
                <a:latin typeface="Noto Sans"/>
                <a:ea typeface="Noto Sans"/>
                <a:cs typeface="Noto Sans"/>
                <a:sym typeface="Noto Sans"/>
              </a:rPr>
              <a:t> Attempt to register with an existing email address.</a:t>
            </a:r>
          </a:p>
        </p:txBody>
      </p:sp>
      <p:sp>
        <p:nvSpPr>
          <p:cNvPr name="TextBox 13" id="13"/>
          <p:cNvSpPr txBox="true"/>
          <p:nvPr/>
        </p:nvSpPr>
        <p:spPr>
          <a:xfrm rot="0">
            <a:off x="739527" y="3646735"/>
            <a:ext cx="16808946" cy="404813"/>
          </a:xfrm>
          <a:prstGeom prst="rect">
            <a:avLst/>
          </a:prstGeom>
        </p:spPr>
        <p:txBody>
          <a:bodyPr anchor="t" rtlCol="false" tIns="0" lIns="0" bIns="0" rIns="0">
            <a:spAutoFit/>
          </a:bodyPr>
          <a:lstStyle/>
          <a:p>
            <a:pPr algn="l" marL="673695" indent="-224565" lvl="2">
              <a:lnSpc>
                <a:spcPts val="2625"/>
              </a:lnSpc>
              <a:buFont typeface="Arial"/>
              <a:buChar char="⚬"/>
            </a:pPr>
            <a:r>
              <a:rPr lang="en-US" b="true" sz="1625">
                <a:solidFill>
                  <a:srgbClr val="E0D6DE"/>
                </a:solidFill>
                <a:latin typeface="Noto Sans Bold"/>
                <a:ea typeface="Noto Sans Bold"/>
                <a:cs typeface="Noto Sans Bold"/>
                <a:sym typeface="Noto Sans Bold"/>
              </a:rPr>
              <a:t>Expected Result:</a:t>
            </a:r>
            <a:r>
              <a:rPr lang="en-US" sz="1625">
                <a:solidFill>
                  <a:srgbClr val="E0D6DE"/>
                </a:solidFill>
                <a:latin typeface="Noto Sans"/>
                <a:ea typeface="Noto Sans"/>
                <a:cs typeface="Noto Sans"/>
                <a:sym typeface="Noto Sans"/>
              </a:rPr>
              <a:t> System displays an error message indicating the email is already in use.</a:t>
            </a:r>
          </a:p>
        </p:txBody>
      </p:sp>
      <p:sp>
        <p:nvSpPr>
          <p:cNvPr name="TextBox 14" id="14"/>
          <p:cNvSpPr txBox="true"/>
          <p:nvPr/>
        </p:nvSpPr>
        <p:spPr>
          <a:xfrm rot="0">
            <a:off x="739527" y="4058691"/>
            <a:ext cx="16808946" cy="404813"/>
          </a:xfrm>
          <a:prstGeom prst="rect">
            <a:avLst/>
          </a:prstGeom>
        </p:spPr>
        <p:txBody>
          <a:bodyPr anchor="t" rtlCol="false" tIns="0" lIns="0" bIns="0" rIns="0">
            <a:spAutoFit/>
          </a:bodyPr>
          <a:lstStyle/>
          <a:p>
            <a:pPr algn="l" marL="673695" indent="-224565" lvl="2">
              <a:lnSpc>
                <a:spcPts val="2625"/>
              </a:lnSpc>
              <a:buFont typeface="Arial"/>
              <a:buChar char="⚬"/>
            </a:pPr>
            <a:r>
              <a:rPr lang="en-US" b="true" sz="1625">
                <a:solidFill>
                  <a:srgbClr val="E0D6DE"/>
                </a:solidFill>
                <a:latin typeface="Noto Sans Bold"/>
                <a:ea typeface="Noto Sans Bold"/>
                <a:cs typeface="Noto Sans Bold"/>
                <a:sym typeface="Noto Sans Bold"/>
              </a:rPr>
              <a:t>Test Case:</a:t>
            </a:r>
            <a:r>
              <a:rPr lang="en-US" sz="1625">
                <a:solidFill>
                  <a:srgbClr val="E0D6DE"/>
                </a:solidFill>
                <a:latin typeface="Noto Sans"/>
                <a:ea typeface="Noto Sans"/>
                <a:cs typeface="Noto Sans"/>
                <a:sym typeface="Noto Sans"/>
              </a:rPr>
              <a:t> Register with valid, unique credentials.</a:t>
            </a:r>
          </a:p>
        </p:txBody>
      </p:sp>
      <p:sp>
        <p:nvSpPr>
          <p:cNvPr name="TextBox 15" id="15"/>
          <p:cNvSpPr txBox="true"/>
          <p:nvPr/>
        </p:nvSpPr>
        <p:spPr>
          <a:xfrm rot="0">
            <a:off x="739527" y="4470647"/>
            <a:ext cx="16808946" cy="404813"/>
          </a:xfrm>
          <a:prstGeom prst="rect">
            <a:avLst/>
          </a:prstGeom>
        </p:spPr>
        <p:txBody>
          <a:bodyPr anchor="t" rtlCol="false" tIns="0" lIns="0" bIns="0" rIns="0">
            <a:spAutoFit/>
          </a:bodyPr>
          <a:lstStyle/>
          <a:p>
            <a:pPr algn="l" marL="673695" indent="-224565" lvl="2">
              <a:lnSpc>
                <a:spcPts val="2625"/>
              </a:lnSpc>
              <a:buFont typeface="Arial"/>
              <a:buChar char="⚬"/>
            </a:pPr>
            <a:r>
              <a:rPr lang="en-US" b="true" sz="1625">
                <a:solidFill>
                  <a:srgbClr val="E0D6DE"/>
                </a:solidFill>
                <a:latin typeface="Noto Sans Bold"/>
                <a:ea typeface="Noto Sans Bold"/>
                <a:cs typeface="Noto Sans Bold"/>
                <a:sym typeface="Noto Sans Bold"/>
              </a:rPr>
              <a:t>Expected Result:</a:t>
            </a:r>
            <a:r>
              <a:rPr lang="en-US" sz="1625">
                <a:solidFill>
                  <a:srgbClr val="E0D6DE"/>
                </a:solidFill>
                <a:latin typeface="Noto Sans"/>
                <a:ea typeface="Noto Sans"/>
                <a:cs typeface="Noto Sans"/>
                <a:sym typeface="Noto Sans"/>
              </a:rPr>
              <a:t> User account is created, and user is successfully logged in.</a:t>
            </a:r>
          </a:p>
        </p:txBody>
      </p:sp>
      <p:sp>
        <p:nvSpPr>
          <p:cNvPr name="TextBox 16" id="16"/>
          <p:cNvSpPr txBox="true"/>
          <p:nvPr/>
        </p:nvSpPr>
        <p:spPr>
          <a:xfrm rot="0">
            <a:off x="739527" y="4882604"/>
            <a:ext cx="16808946" cy="404813"/>
          </a:xfrm>
          <a:prstGeom prst="rect">
            <a:avLst/>
          </a:prstGeom>
        </p:spPr>
        <p:txBody>
          <a:bodyPr anchor="t" rtlCol="false" tIns="0" lIns="0" bIns="0" rIns="0">
            <a:spAutoFit/>
          </a:bodyPr>
          <a:lstStyle/>
          <a:p>
            <a:pPr algn="l" marL="245070" indent="-122535" lvl="1">
              <a:lnSpc>
                <a:spcPts val="2625"/>
              </a:lnSpc>
              <a:buFont typeface="Arial"/>
              <a:buChar char="•"/>
            </a:pPr>
            <a:r>
              <a:rPr lang="en-US" b="true" sz="1625">
                <a:solidFill>
                  <a:srgbClr val="E0D6DE"/>
                </a:solidFill>
                <a:latin typeface="Noto Sans Bold"/>
                <a:ea typeface="Noto Sans Bold"/>
                <a:cs typeface="Noto Sans Bold"/>
                <a:sym typeface="Noto Sans Bold"/>
              </a:rPr>
              <a:t>Event Creation:</a:t>
            </a:r>
          </a:p>
        </p:txBody>
      </p:sp>
      <p:sp>
        <p:nvSpPr>
          <p:cNvPr name="TextBox 17" id="17"/>
          <p:cNvSpPr txBox="true"/>
          <p:nvPr/>
        </p:nvSpPr>
        <p:spPr>
          <a:xfrm rot="0">
            <a:off x="739527" y="5294560"/>
            <a:ext cx="16808946" cy="404813"/>
          </a:xfrm>
          <a:prstGeom prst="rect">
            <a:avLst/>
          </a:prstGeom>
        </p:spPr>
        <p:txBody>
          <a:bodyPr anchor="t" rtlCol="false" tIns="0" lIns="0" bIns="0" rIns="0">
            <a:spAutoFit/>
          </a:bodyPr>
          <a:lstStyle/>
          <a:p>
            <a:pPr algn="l" marL="673695" indent="-224565" lvl="2">
              <a:lnSpc>
                <a:spcPts val="2625"/>
              </a:lnSpc>
              <a:buFont typeface="Arial"/>
              <a:buChar char="⚬"/>
            </a:pPr>
            <a:r>
              <a:rPr lang="en-US" b="true" sz="1625">
                <a:solidFill>
                  <a:srgbClr val="E0D6DE"/>
                </a:solidFill>
                <a:latin typeface="Noto Sans Bold"/>
                <a:ea typeface="Noto Sans Bold"/>
                <a:cs typeface="Noto Sans Bold"/>
                <a:sym typeface="Noto Sans Bold"/>
              </a:rPr>
              <a:t>Test Case:</a:t>
            </a:r>
            <a:r>
              <a:rPr lang="en-US" sz="1625">
                <a:solidFill>
                  <a:srgbClr val="E0D6DE"/>
                </a:solidFill>
                <a:latin typeface="Noto Sans"/>
                <a:ea typeface="Noto Sans"/>
                <a:cs typeface="Noto Sans"/>
                <a:sym typeface="Noto Sans"/>
              </a:rPr>
              <a:t> Create an event with a past date.</a:t>
            </a:r>
          </a:p>
        </p:txBody>
      </p:sp>
      <p:sp>
        <p:nvSpPr>
          <p:cNvPr name="TextBox 18" id="18"/>
          <p:cNvSpPr txBox="true"/>
          <p:nvPr/>
        </p:nvSpPr>
        <p:spPr>
          <a:xfrm rot="0">
            <a:off x="739527" y="5706516"/>
            <a:ext cx="16808946" cy="404813"/>
          </a:xfrm>
          <a:prstGeom prst="rect">
            <a:avLst/>
          </a:prstGeom>
        </p:spPr>
        <p:txBody>
          <a:bodyPr anchor="t" rtlCol="false" tIns="0" lIns="0" bIns="0" rIns="0">
            <a:spAutoFit/>
          </a:bodyPr>
          <a:lstStyle/>
          <a:p>
            <a:pPr algn="l" marL="673695" indent="-224565" lvl="2">
              <a:lnSpc>
                <a:spcPts val="2625"/>
              </a:lnSpc>
              <a:buFont typeface="Arial"/>
              <a:buChar char="⚬"/>
            </a:pPr>
            <a:r>
              <a:rPr lang="en-US" b="true" sz="1625">
                <a:solidFill>
                  <a:srgbClr val="E0D6DE"/>
                </a:solidFill>
                <a:latin typeface="Noto Sans Bold"/>
                <a:ea typeface="Noto Sans Bold"/>
                <a:cs typeface="Noto Sans Bold"/>
                <a:sym typeface="Noto Sans Bold"/>
              </a:rPr>
              <a:t>Expected Result:</a:t>
            </a:r>
            <a:r>
              <a:rPr lang="en-US" sz="1625">
                <a:solidFill>
                  <a:srgbClr val="E0D6DE"/>
                </a:solidFill>
                <a:latin typeface="Noto Sans"/>
                <a:ea typeface="Noto Sans"/>
                <a:cs typeface="Noto Sans"/>
                <a:sym typeface="Noto Sans"/>
              </a:rPr>
              <a:t> System prevents creation or prompts for a future date.</a:t>
            </a:r>
          </a:p>
        </p:txBody>
      </p:sp>
      <p:sp>
        <p:nvSpPr>
          <p:cNvPr name="TextBox 19" id="19"/>
          <p:cNvSpPr txBox="true"/>
          <p:nvPr/>
        </p:nvSpPr>
        <p:spPr>
          <a:xfrm rot="0">
            <a:off x="739527" y="6118473"/>
            <a:ext cx="16808946" cy="404813"/>
          </a:xfrm>
          <a:prstGeom prst="rect">
            <a:avLst/>
          </a:prstGeom>
        </p:spPr>
        <p:txBody>
          <a:bodyPr anchor="t" rtlCol="false" tIns="0" lIns="0" bIns="0" rIns="0">
            <a:spAutoFit/>
          </a:bodyPr>
          <a:lstStyle/>
          <a:p>
            <a:pPr algn="l" marL="673695" indent="-224565" lvl="2">
              <a:lnSpc>
                <a:spcPts val="2625"/>
              </a:lnSpc>
              <a:buFont typeface="Arial"/>
              <a:buChar char="⚬"/>
            </a:pPr>
            <a:r>
              <a:rPr lang="en-US" b="true" sz="1625">
                <a:solidFill>
                  <a:srgbClr val="E0D6DE"/>
                </a:solidFill>
                <a:latin typeface="Noto Sans Bold"/>
                <a:ea typeface="Noto Sans Bold"/>
                <a:cs typeface="Noto Sans Bold"/>
                <a:sym typeface="Noto Sans Bold"/>
              </a:rPr>
              <a:t>Test Case:</a:t>
            </a:r>
            <a:r>
              <a:rPr lang="en-US" sz="1625">
                <a:solidFill>
                  <a:srgbClr val="E0D6DE"/>
                </a:solidFill>
                <a:latin typeface="Noto Sans"/>
                <a:ea typeface="Noto Sans"/>
                <a:cs typeface="Noto Sans"/>
                <a:sym typeface="Noto Sans"/>
              </a:rPr>
              <a:t> Create an event with all mandatory fields populated.</a:t>
            </a:r>
          </a:p>
        </p:txBody>
      </p:sp>
      <p:sp>
        <p:nvSpPr>
          <p:cNvPr name="TextBox 20" id="20"/>
          <p:cNvSpPr txBox="true"/>
          <p:nvPr/>
        </p:nvSpPr>
        <p:spPr>
          <a:xfrm rot="0">
            <a:off x="739527" y="6530429"/>
            <a:ext cx="16808946" cy="404813"/>
          </a:xfrm>
          <a:prstGeom prst="rect">
            <a:avLst/>
          </a:prstGeom>
        </p:spPr>
        <p:txBody>
          <a:bodyPr anchor="t" rtlCol="false" tIns="0" lIns="0" bIns="0" rIns="0">
            <a:spAutoFit/>
          </a:bodyPr>
          <a:lstStyle/>
          <a:p>
            <a:pPr algn="l" marL="673695" indent="-224565" lvl="2">
              <a:lnSpc>
                <a:spcPts val="2625"/>
              </a:lnSpc>
              <a:buFont typeface="Arial"/>
              <a:buChar char="⚬"/>
            </a:pPr>
            <a:r>
              <a:rPr lang="en-US" b="true" sz="1625">
                <a:solidFill>
                  <a:srgbClr val="E0D6DE"/>
                </a:solidFill>
                <a:latin typeface="Noto Sans Bold"/>
                <a:ea typeface="Noto Sans Bold"/>
                <a:cs typeface="Noto Sans Bold"/>
                <a:sym typeface="Noto Sans Bold"/>
              </a:rPr>
              <a:t>Expected Result:</a:t>
            </a:r>
            <a:r>
              <a:rPr lang="en-US" sz="1625">
                <a:solidFill>
                  <a:srgbClr val="E0D6DE"/>
                </a:solidFill>
                <a:latin typeface="Noto Sans"/>
                <a:ea typeface="Noto Sans"/>
                <a:cs typeface="Noto Sans"/>
                <a:sym typeface="Noto Sans"/>
              </a:rPr>
              <a:t> Event is successfully created and visible to relevant group members.</a:t>
            </a:r>
          </a:p>
        </p:txBody>
      </p:sp>
      <p:sp>
        <p:nvSpPr>
          <p:cNvPr name="TextBox 21" id="21"/>
          <p:cNvSpPr txBox="true"/>
          <p:nvPr/>
        </p:nvSpPr>
        <p:spPr>
          <a:xfrm rot="0">
            <a:off x="739527" y="6942385"/>
            <a:ext cx="16808946" cy="404813"/>
          </a:xfrm>
          <a:prstGeom prst="rect">
            <a:avLst/>
          </a:prstGeom>
        </p:spPr>
        <p:txBody>
          <a:bodyPr anchor="t" rtlCol="false" tIns="0" lIns="0" bIns="0" rIns="0">
            <a:spAutoFit/>
          </a:bodyPr>
          <a:lstStyle/>
          <a:p>
            <a:pPr algn="l" marL="245070" indent="-122535" lvl="1">
              <a:lnSpc>
                <a:spcPts val="2625"/>
              </a:lnSpc>
              <a:buFont typeface="Arial"/>
              <a:buChar char="•"/>
            </a:pPr>
            <a:r>
              <a:rPr lang="en-US" b="true" sz="1625">
                <a:solidFill>
                  <a:srgbClr val="E0D6DE"/>
                </a:solidFill>
                <a:latin typeface="Noto Sans Bold"/>
                <a:ea typeface="Noto Sans Bold"/>
                <a:cs typeface="Noto Sans Bold"/>
                <a:sym typeface="Noto Sans Bold"/>
              </a:rPr>
              <a:t>QR Code Ticketing:</a:t>
            </a:r>
          </a:p>
        </p:txBody>
      </p:sp>
      <p:sp>
        <p:nvSpPr>
          <p:cNvPr name="TextBox 22" id="22"/>
          <p:cNvSpPr txBox="true"/>
          <p:nvPr/>
        </p:nvSpPr>
        <p:spPr>
          <a:xfrm rot="0">
            <a:off x="739527" y="7354341"/>
            <a:ext cx="16808946" cy="404813"/>
          </a:xfrm>
          <a:prstGeom prst="rect">
            <a:avLst/>
          </a:prstGeom>
        </p:spPr>
        <p:txBody>
          <a:bodyPr anchor="t" rtlCol="false" tIns="0" lIns="0" bIns="0" rIns="0">
            <a:spAutoFit/>
          </a:bodyPr>
          <a:lstStyle/>
          <a:p>
            <a:pPr algn="l" marL="673695" indent="-224565" lvl="2">
              <a:lnSpc>
                <a:spcPts val="2625"/>
              </a:lnSpc>
              <a:buFont typeface="Arial"/>
              <a:buChar char="⚬"/>
            </a:pPr>
            <a:r>
              <a:rPr lang="en-US" b="true" sz="1625">
                <a:solidFill>
                  <a:srgbClr val="E0D6DE"/>
                </a:solidFill>
                <a:latin typeface="Noto Sans Bold"/>
                <a:ea typeface="Noto Sans Bold"/>
                <a:cs typeface="Noto Sans Bold"/>
                <a:sym typeface="Noto Sans Bold"/>
              </a:rPr>
              <a:t>Test Case:</a:t>
            </a:r>
            <a:r>
              <a:rPr lang="en-US" sz="1625">
                <a:solidFill>
                  <a:srgbClr val="E0D6DE"/>
                </a:solidFill>
                <a:latin typeface="Noto Sans"/>
                <a:ea typeface="Noto Sans"/>
                <a:cs typeface="Noto Sans"/>
                <a:sym typeface="Noto Sans"/>
              </a:rPr>
              <a:t> Scan a valid QR code at event check-in.</a:t>
            </a:r>
          </a:p>
        </p:txBody>
      </p:sp>
      <p:sp>
        <p:nvSpPr>
          <p:cNvPr name="TextBox 23" id="23"/>
          <p:cNvSpPr txBox="true"/>
          <p:nvPr/>
        </p:nvSpPr>
        <p:spPr>
          <a:xfrm rot="0">
            <a:off x="739527" y="7766297"/>
            <a:ext cx="16808946" cy="404813"/>
          </a:xfrm>
          <a:prstGeom prst="rect">
            <a:avLst/>
          </a:prstGeom>
        </p:spPr>
        <p:txBody>
          <a:bodyPr anchor="t" rtlCol="false" tIns="0" lIns="0" bIns="0" rIns="0">
            <a:spAutoFit/>
          </a:bodyPr>
          <a:lstStyle/>
          <a:p>
            <a:pPr algn="l" marL="673695" indent="-224565" lvl="2">
              <a:lnSpc>
                <a:spcPts val="2625"/>
              </a:lnSpc>
              <a:buFont typeface="Arial"/>
              <a:buChar char="⚬"/>
            </a:pPr>
            <a:r>
              <a:rPr lang="en-US" b="true" sz="1625">
                <a:solidFill>
                  <a:srgbClr val="E0D6DE"/>
                </a:solidFill>
                <a:latin typeface="Noto Sans Bold"/>
                <a:ea typeface="Noto Sans Bold"/>
                <a:cs typeface="Noto Sans Bold"/>
                <a:sym typeface="Noto Sans Bold"/>
              </a:rPr>
              <a:t>Expected Result:</a:t>
            </a:r>
            <a:r>
              <a:rPr lang="en-US" sz="1625">
                <a:solidFill>
                  <a:srgbClr val="E0D6DE"/>
                </a:solidFill>
                <a:latin typeface="Noto Sans"/>
                <a:ea typeface="Noto Sans"/>
                <a:cs typeface="Noto Sans"/>
                <a:sym typeface="Noto Sans"/>
              </a:rPr>
              <a:t> Attendee status is updated to "checked-in," and a success message is displayed.</a:t>
            </a:r>
          </a:p>
        </p:txBody>
      </p:sp>
      <p:sp>
        <p:nvSpPr>
          <p:cNvPr name="TextBox 24" id="24"/>
          <p:cNvSpPr txBox="true"/>
          <p:nvPr/>
        </p:nvSpPr>
        <p:spPr>
          <a:xfrm rot="0">
            <a:off x="739527" y="8178254"/>
            <a:ext cx="16808946" cy="404813"/>
          </a:xfrm>
          <a:prstGeom prst="rect">
            <a:avLst/>
          </a:prstGeom>
        </p:spPr>
        <p:txBody>
          <a:bodyPr anchor="t" rtlCol="false" tIns="0" lIns="0" bIns="0" rIns="0">
            <a:spAutoFit/>
          </a:bodyPr>
          <a:lstStyle/>
          <a:p>
            <a:pPr algn="l" marL="673695" indent="-224565" lvl="2">
              <a:lnSpc>
                <a:spcPts val="2625"/>
              </a:lnSpc>
              <a:buFont typeface="Arial"/>
              <a:buChar char="⚬"/>
            </a:pPr>
            <a:r>
              <a:rPr lang="en-US" b="true" sz="1625">
                <a:solidFill>
                  <a:srgbClr val="E0D6DE"/>
                </a:solidFill>
                <a:latin typeface="Noto Sans Bold"/>
                <a:ea typeface="Noto Sans Bold"/>
                <a:cs typeface="Noto Sans Bold"/>
                <a:sym typeface="Noto Sans Bold"/>
              </a:rPr>
              <a:t>Test Case:</a:t>
            </a:r>
            <a:r>
              <a:rPr lang="en-US" sz="1625">
                <a:solidFill>
                  <a:srgbClr val="E0D6DE"/>
                </a:solidFill>
                <a:latin typeface="Noto Sans"/>
                <a:ea typeface="Noto Sans"/>
                <a:cs typeface="Noto Sans"/>
                <a:sym typeface="Noto Sans"/>
              </a:rPr>
              <a:t> Scan an invalid or already-scanned QR code.</a:t>
            </a:r>
          </a:p>
        </p:txBody>
      </p:sp>
      <p:sp>
        <p:nvSpPr>
          <p:cNvPr name="TextBox 25" id="25"/>
          <p:cNvSpPr txBox="true"/>
          <p:nvPr/>
        </p:nvSpPr>
        <p:spPr>
          <a:xfrm rot="0">
            <a:off x="739527" y="8590210"/>
            <a:ext cx="16808946" cy="404813"/>
          </a:xfrm>
          <a:prstGeom prst="rect">
            <a:avLst/>
          </a:prstGeom>
        </p:spPr>
        <p:txBody>
          <a:bodyPr anchor="t" rtlCol="false" tIns="0" lIns="0" bIns="0" rIns="0">
            <a:spAutoFit/>
          </a:bodyPr>
          <a:lstStyle/>
          <a:p>
            <a:pPr algn="l" marL="673695" indent="-224565" lvl="2">
              <a:lnSpc>
                <a:spcPts val="2625"/>
              </a:lnSpc>
              <a:buFont typeface="Arial"/>
              <a:buChar char="⚬"/>
            </a:pPr>
            <a:r>
              <a:rPr lang="en-US" b="true" sz="1625">
                <a:solidFill>
                  <a:srgbClr val="E0D6DE"/>
                </a:solidFill>
                <a:latin typeface="Noto Sans Bold"/>
                <a:ea typeface="Noto Sans Bold"/>
                <a:cs typeface="Noto Sans Bold"/>
                <a:sym typeface="Noto Sans Bold"/>
              </a:rPr>
              <a:t>Expected Result:</a:t>
            </a:r>
            <a:r>
              <a:rPr lang="en-US" sz="1625">
                <a:solidFill>
                  <a:srgbClr val="E0D6DE"/>
                </a:solidFill>
                <a:latin typeface="Noto Sans"/>
                <a:ea typeface="Noto Sans"/>
                <a:cs typeface="Noto Sans"/>
                <a:sym typeface="Noto Sans"/>
              </a:rPr>
              <a:t> System displays an error message (e.g., "Invalid Ticket" or "Ticket Already Used").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TextBox 8" id="8"/>
          <p:cNvSpPr txBox="true"/>
          <p:nvPr/>
        </p:nvSpPr>
        <p:spPr>
          <a:xfrm rot="0">
            <a:off x="992238" y="2769989"/>
            <a:ext cx="5670649" cy="746820"/>
          </a:xfrm>
          <a:prstGeom prst="rect">
            <a:avLst/>
          </a:prstGeom>
        </p:spPr>
        <p:txBody>
          <a:bodyPr anchor="t" rtlCol="false" tIns="0" lIns="0" bIns="0" rIns="0">
            <a:spAutoFit/>
          </a:bodyPr>
          <a:lstStyle/>
          <a:p>
            <a:pPr algn="l">
              <a:lnSpc>
                <a:spcPts val="5562"/>
              </a:lnSpc>
            </a:pPr>
            <a:r>
              <a:rPr lang="en-US" sz="4437">
                <a:solidFill>
                  <a:srgbClr val="97B8FF"/>
                </a:solidFill>
                <a:latin typeface="Arimo"/>
                <a:ea typeface="Arimo"/>
                <a:cs typeface="Arimo"/>
                <a:sym typeface="Arimo"/>
              </a:rPr>
              <a:t>Introduction</a:t>
            </a:r>
          </a:p>
        </p:txBody>
      </p:sp>
      <p:sp>
        <p:nvSpPr>
          <p:cNvPr name="TextBox 9" id="9"/>
          <p:cNvSpPr txBox="true"/>
          <p:nvPr/>
        </p:nvSpPr>
        <p:spPr>
          <a:xfrm rot="0">
            <a:off x="992238" y="3762226"/>
            <a:ext cx="4252912" cy="569714"/>
          </a:xfrm>
          <a:prstGeom prst="rect">
            <a:avLst/>
          </a:prstGeom>
        </p:spPr>
        <p:txBody>
          <a:bodyPr anchor="t" rtlCol="false" tIns="0" lIns="0" bIns="0" rIns="0">
            <a:spAutoFit/>
          </a:bodyPr>
          <a:lstStyle/>
          <a:p>
            <a:pPr algn="l">
              <a:lnSpc>
                <a:spcPts val="4125"/>
              </a:lnSpc>
            </a:pPr>
            <a:r>
              <a:rPr lang="en-US" sz="3312">
                <a:solidFill>
                  <a:srgbClr val="97B8FF"/>
                </a:solidFill>
                <a:latin typeface="Arimo"/>
                <a:ea typeface="Arimo"/>
                <a:cs typeface="Arimo"/>
                <a:sym typeface="Arimo"/>
              </a:rPr>
              <a:t>Motivation</a:t>
            </a:r>
          </a:p>
        </p:txBody>
      </p:sp>
      <p:sp>
        <p:nvSpPr>
          <p:cNvPr name="TextBox 10" id="10"/>
          <p:cNvSpPr txBox="true"/>
          <p:nvPr/>
        </p:nvSpPr>
        <p:spPr>
          <a:xfrm rot="0">
            <a:off x="992238" y="4671417"/>
            <a:ext cx="16303526" cy="2807494"/>
          </a:xfrm>
          <a:prstGeom prst="rect">
            <a:avLst/>
          </a:prstGeom>
        </p:spPr>
        <p:txBody>
          <a:bodyPr anchor="t" rtlCol="false" tIns="0" lIns="0" bIns="0" rIns="0">
            <a:spAutoFit/>
          </a:bodyPr>
          <a:lstStyle/>
          <a:p>
            <a:pPr algn="l">
              <a:lnSpc>
                <a:spcPts val="3562"/>
              </a:lnSpc>
            </a:pPr>
            <a:r>
              <a:rPr lang="en-US" sz="2187">
                <a:solidFill>
                  <a:srgbClr val="E0D6DE"/>
                </a:solidFill>
                <a:latin typeface="Noto Sans"/>
                <a:ea typeface="Noto Sans"/>
                <a:cs typeface="Noto Sans"/>
                <a:sym typeface="Noto Sans"/>
              </a:rPr>
              <a:t>In an increasingly digital world, genuine local connections and shared experiences remain vital for community well-being and personal development. However, individuals often face challenges in discovering local groups aligned with their specific interests, organizing events efficiently, and managing attendee participation. Existing solutions may be fragmented, geographically limited, or lack the comprehensive tools required for effective community building. The motivation for developing ConnectLocal stems from the recognized need for an accessible, integrated, and user-friendly platform that empowers individuals to forge meaningful local connections and collectively pursue shared passions.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TextBox 8" id="8"/>
          <p:cNvSpPr txBox="true"/>
          <p:nvPr/>
        </p:nvSpPr>
        <p:spPr>
          <a:xfrm rot="0">
            <a:off x="992238" y="884784"/>
            <a:ext cx="5670649" cy="746820"/>
          </a:xfrm>
          <a:prstGeom prst="rect">
            <a:avLst/>
          </a:prstGeom>
        </p:spPr>
        <p:txBody>
          <a:bodyPr anchor="t" rtlCol="false" tIns="0" lIns="0" bIns="0" rIns="0">
            <a:spAutoFit/>
          </a:bodyPr>
          <a:lstStyle/>
          <a:p>
            <a:pPr algn="l">
              <a:lnSpc>
                <a:spcPts val="5562"/>
              </a:lnSpc>
            </a:pPr>
            <a:r>
              <a:rPr lang="en-US" sz="4437">
                <a:solidFill>
                  <a:srgbClr val="97B8FF"/>
                </a:solidFill>
                <a:latin typeface="Arimo"/>
                <a:ea typeface="Arimo"/>
                <a:cs typeface="Arimo"/>
                <a:sym typeface="Arimo"/>
              </a:rPr>
              <a:t>Problem Statement</a:t>
            </a:r>
          </a:p>
        </p:txBody>
      </p:sp>
      <p:sp>
        <p:nvSpPr>
          <p:cNvPr name="TextBox 9" id="9"/>
          <p:cNvSpPr txBox="true"/>
          <p:nvPr/>
        </p:nvSpPr>
        <p:spPr>
          <a:xfrm rot="0">
            <a:off x="992238" y="2112913"/>
            <a:ext cx="16303526" cy="992981"/>
          </a:xfrm>
          <a:prstGeom prst="rect">
            <a:avLst/>
          </a:prstGeom>
        </p:spPr>
        <p:txBody>
          <a:bodyPr anchor="t" rtlCol="false" tIns="0" lIns="0" bIns="0" rIns="0">
            <a:spAutoFit/>
          </a:bodyPr>
          <a:lstStyle/>
          <a:p>
            <a:pPr algn="l">
              <a:lnSpc>
                <a:spcPts val="3562"/>
              </a:lnSpc>
            </a:pPr>
            <a:r>
              <a:rPr lang="en-US" sz="2187">
                <a:solidFill>
                  <a:srgbClr val="E0D6DE"/>
                </a:solidFill>
                <a:latin typeface="Noto Sans"/>
                <a:ea typeface="Noto Sans"/>
                <a:cs typeface="Noto Sans"/>
                <a:sym typeface="Noto Sans"/>
              </a:rPr>
              <a:t>The current landscape for local community engagement and event organization is characterized by several significant challenges:</a:t>
            </a:r>
          </a:p>
        </p:txBody>
      </p:sp>
      <p:sp>
        <p:nvSpPr>
          <p:cNvPr name="TextBox 10" id="10"/>
          <p:cNvSpPr txBox="true"/>
          <p:nvPr/>
        </p:nvSpPr>
        <p:spPr>
          <a:xfrm rot="0">
            <a:off x="992238" y="3339107"/>
            <a:ext cx="1630352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Discovery Fragmentation:</a:t>
            </a:r>
            <a:r>
              <a:rPr lang="en-US" sz="2187">
                <a:solidFill>
                  <a:srgbClr val="E0D6DE"/>
                </a:solidFill>
                <a:latin typeface="Noto Sans"/>
                <a:ea typeface="Noto Sans"/>
                <a:cs typeface="Noto Sans"/>
                <a:sym typeface="Noto Sans"/>
              </a:rPr>
              <a:t> Individuals struggle to efficiently discover local groups and events that align with their niche interests, often relying on disparate social media platforms or word-of-mouth.</a:t>
            </a:r>
          </a:p>
        </p:txBody>
      </p:sp>
      <p:sp>
        <p:nvSpPr>
          <p:cNvPr name="TextBox 11" id="11"/>
          <p:cNvSpPr txBox="true"/>
          <p:nvPr/>
        </p:nvSpPr>
        <p:spPr>
          <a:xfrm rot="0">
            <a:off x="992238" y="4345484"/>
            <a:ext cx="1630352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Organizational Inefficiency:</a:t>
            </a:r>
            <a:r>
              <a:rPr lang="en-US" sz="2187">
                <a:solidFill>
                  <a:srgbClr val="E0D6DE"/>
                </a:solidFill>
                <a:latin typeface="Noto Sans"/>
                <a:ea typeface="Noto Sans"/>
                <a:cs typeface="Noto Sans"/>
                <a:sym typeface="Noto Sans"/>
              </a:rPr>
              <a:t> Group organizers face difficulties in managing member lists, scheduling events, collecting RSVPs, and disseminating timely updates through unintegrated tools.</a:t>
            </a:r>
          </a:p>
        </p:txBody>
      </p:sp>
      <p:sp>
        <p:nvSpPr>
          <p:cNvPr name="TextBox 12" id="12"/>
          <p:cNvSpPr txBox="true"/>
          <p:nvPr/>
        </p:nvSpPr>
        <p:spPr>
          <a:xfrm rot="0">
            <a:off x="992238" y="5351860"/>
            <a:ext cx="1630352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Limited Engagement Tools:</a:t>
            </a:r>
            <a:r>
              <a:rPr lang="en-US" sz="2187">
                <a:solidFill>
                  <a:srgbClr val="E0D6DE"/>
                </a:solidFill>
                <a:latin typeface="Noto Sans"/>
                <a:ea typeface="Noto Sans"/>
                <a:cs typeface="Noto Sans"/>
                <a:sym typeface="Noto Sans"/>
              </a:rPr>
              <a:t> Existing platforms may lack robust features for fostering ongoing communication, discussion, and feedback within groups, hindering community cohesion.</a:t>
            </a:r>
          </a:p>
        </p:txBody>
      </p:sp>
      <p:sp>
        <p:nvSpPr>
          <p:cNvPr name="TextBox 13" id="13"/>
          <p:cNvSpPr txBox="true"/>
          <p:nvPr/>
        </p:nvSpPr>
        <p:spPr>
          <a:xfrm rot="0">
            <a:off x="992238" y="6358235"/>
            <a:ext cx="1630352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Accessibility Barriers:</a:t>
            </a:r>
            <a:r>
              <a:rPr lang="en-US" sz="2187">
                <a:solidFill>
                  <a:srgbClr val="E0D6DE"/>
                </a:solidFill>
                <a:latin typeface="Noto Sans"/>
                <a:ea typeface="Noto Sans"/>
                <a:cs typeface="Noto Sans"/>
                <a:sym typeface="Noto Sans"/>
              </a:rPr>
              <a:t> Some platforms present complex interfaces or are not optimized for diverse user demographics, creating barriers to participation.</a:t>
            </a:r>
          </a:p>
        </p:txBody>
      </p:sp>
      <p:sp>
        <p:nvSpPr>
          <p:cNvPr name="TextBox 14" id="14"/>
          <p:cNvSpPr txBox="true"/>
          <p:nvPr/>
        </p:nvSpPr>
        <p:spPr>
          <a:xfrm rot="0">
            <a:off x="992238" y="7364611"/>
            <a:ext cx="1630352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Data Siloing:</a:t>
            </a:r>
            <a:r>
              <a:rPr lang="en-US" sz="2187">
                <a:solidFill>
                  <a:srgbClr val="E0D6DE"/>
                </a:solidFill>
                <a:latin typeface="Noto Sans"/>
                <a:ea typeface="Noto Sans"/>
                <a:cs typeface="Noto Sans"/>
                <a:sym typeface="Noto Sans"/>
              </a:rPr>
              <a:t> Information regarding group activities, member demographics, and event attendance often remains siloed, preventing organizers from gaining comprehensive insights for future planning.</a:t>
            </a:r>
          </a:p>
        </p:txBody>
      </p:sp>
      <p:sp>
        <p:nvSpPr>
          <p:cNvPr name="TextBox 15" id="15"/>
          <p:cNvSpPr txBox="true"/>
          <p:nvPr/>
        </p:nvSpPr>
        <p:spPr>
          <a:xfrm rot="0">
            <a:off x="992238" y="8370986"/>
            <a:ext cx="1630352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Monetization Challenges:</a:t>
            </a:r>
            <a:r>
              <a:rPr lang="en-US" sz="2187">
                <a:solidFill>
                  <a:srgbClr val="E0D6DE"/>
                </a:solidFill>
                <a:latin typeface="Noto Sans"/>
                <a:ea typeface="Noto Sans"/>
                <a:cs typeface="Noto Sans"/>
                <a:sym typeface="Noto Sans"/>
              </a:rPr>
              <a:t> For groups requiring fees or donations, integrated and secure payment processing solutions are often absent or cumbersome.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TextBox 8" id="8"/>
          <p:cNvSpPr txBox="true"/>
          <p:nvPr/>
        </p:nvSpPr>
        <p:spPr>
          <a:xfrm rot="0">
            <a:off x="804862" y="847130"/>
            <a:ext cx="5330875" cy="459730"/>
          </a:xfrm>
          <a:prstGeom prst="rect">
            <a:avLst/>
          </a:prstGeom>
        </p:spPr>
        <p:txBody>
          <a:bodyPr anchor="t" rtlCol="false" tIns="0" lIns="0" bIns="0" rIns="0">
            <a:spAutoFit/>
          </a:bodyPr>
          <a:lstStyle/>
          <a:p>
            <a:pPr algn="l">
              <a:lnSpc>
                <a:spcPts val="3374"/>
              </a:lnSpc>
            </a:pPr>
            <a:r>
              <a:rPr lang="en-US" sz="2687">
                <a:solidFill>
                  <a:srgbClr val="97B8FF"/>
                </a:solidFill>
                <a:latin typeface="Arimo"/>
                <a:ea typeface="Arimo"/>
                <a:cs typeface="Arimo"/>
                <a:sym typeface="Arimo"/>
              </a:rPr>
              <a:t>Purpose/Objectives and Goals</a:t>
            </a:r>
          </a:p>
        </p:txBody>
      </p:sp>
      <p:sp>
        <p:nvSpPr>
          <p:cNvPr name="TextBox 9" id="9"/>
          <p:cNvSpPr txBox="true"/>
          <p:nvPr/>
        </p:nvSpPr>
        <p:spPr>
          <a:xfrm rot="0">
            <a:off x="804862" y="1700064"/>
            <a:ext cx="16678275" cy="802481"/>
          </a:xfrm>
          <a:prstGeom prst="rect">
            <a:avLst/>
          </a:prstGeom>
        </p:spPr>
        <p:txBody>
          <a:bodyPr anchor="t" rtlCol="false" tIns="0" lIns="0" bIns="0" rIns="0">
            <a:spAutoFit/>
          </a:bodyPr>
          <a:lstStyle/>
          <a:p>
            <a:pPr algn="l">
              <a:lnSpc>
                <a:spcPts val="2874"/>
              </a:lnSpc>
            </a:pPr>
            <a:r>
              <a:rPr lang="en-US" sz="1750">
                <a:solidFill>
                  <a:srgbClr val="E0D6DE"/>
                </a:solidFill>
                <a:latin typeface="Noto Sans"/>
                <a:ea typeface="Noto Sans"/>
                <a:cs typeface="Noto Sans"/>
                <a:sym typeface="Noto Sans"/>
              </a:rPr>
              <a:t>The overarching </a:t>
            </a:r>
            <a:r>
              <a:rPr lang="en-US" sz="1750" b="true">
                <a:solidFill>
                  <a:srgbClr val="E0D6DE"/>
                </a:solidFill>
                <a:latin typeface="Noto Sans Bold"/>
                <a:ea typeface="Noto Sans Bold"/>
                <a:cs typeface="Noto Sans Bold"/>
                <a:sym typeface="Noto Sans Bold"/>
              </a:rPr>
              <a:t>purpose</a:t>
            </a:r>
            <a:r>
              <a:rPr lang="en-US" sz="1750">
                <a:solidFill>
                  <a:srgbClr val="E0D6DE"/>
                </a:solidFill>
                <a:latin typeface="Noto Sans"/>
                <a:ea typeface="Noto Sans"/>
                <a:cs typeface="Noto Sans"/>
                <a:sym typeface="Noto Sans"/>
              </a:rPr>
              <a:t> of the ConnectLocal project is to develop a comprehensive and intuitive web platform that simplifies the process of creating, joining, and managing local community groups and events, thereby fostering stronger social bonds and facilitating shared experiences.</a:t>
            </a:r>
          </a:p>
        </p:txBody>
      </p:sp>
      <p:sp>
        <p:nvSpPr>
          <p:cNvPr name="TextBox 10" id="10"/>
          <p:cNvSpPr txBox="true"/>
          <p:nvPr/>
        </p:nvSpPr>
        <p:spPr>
          <a:xfrm rot="0">
            <a:off x="804862" y="2694534"/>
            <a:ext cx="16678275" cy="434579"/>
          </a:xfrm>
          <a:prstGeom prst="rect">
            <a:avLst/>
          </a:prstGeom>
        </p:spPr>
        <p:txBody>
          <a:bodyPr anchor="t" rtlCol="false" tIns="0" lIns="0" bIns="0" rIns="0">
            <a:spAutoFit/>
          </a:bodyPr>
          <a:lstStyle/>
          <a:p>
            <a:pPr algn="l">
              <a:lnSpc>
                <a:spcPts val="2874"/>
              </a:lnSpc>
            </a:pPr>
            <a:r>
              <a:rPr lang="en-US" sz="1750">
                <a:solidFill>
                  <a:srgbClr val="E0D6DE"/>
                </a:solidFill>
                <a:latin typeface="Noto Sans"/>
                <a:ea typeface="Noto Sans"/>
                <a:cs typeface="Noto Sans"/>
                <a:sym typeface="Noto Sans"/>
              </a:rPr>
              <a:t>Our </a:t>
            </a:r>
            <a:r>
              <a:rPr lang="en-US" sz="1750" b="true">
                <a:solidFill>
                  <a:srgbClr val="E0D6DE"/>
                </a:solidFill>
                <a:latin typeface="Noto Sans Bold"/>
                <a:ea typeface="Noto Sans Bold"/>
                <a:cs typeface="Noto Sans Bold"/>
                <a:sym typeface="Noto Sans Bold"/>
              </a:rPr>
              <a:t>primary objectives</a:t>
            </a:r>
            <a:r>
              <a:rPr lang="en-US" sz="1750">
                <a:solidFill>
                  <a:srgbClr val="E0D6DE"/>
                </a:solidFill>
                <a:latin typeface="Noto Sans"/>
                <a:ea typeface="Noto Sans"/>
                <a:cs typeface="Noto Sans"/>
                <a:sym typeface="Noto Sans"/>
              </a:rPr>
              <a:t> are:</a:t>
            </a:r>
          </a:p>
        </p:txBody>
      </p:sp>
      <p:sp>
        <p:nvSpPr>
          <p:cNvPr name="TextBox 11" id="11"/>
          <p:cNvSpPr txBox="true"/>
          <p:nvPr/>
        </p:nvSpPr>
        <p:spPr>
          <a:xfrm rot="0">
            <a:off x="804862" y="3321100"/>
            <a:ext cx="16678275" cy="802481"/>
          </a:xfrm>
          <a:prstGeom prst="rect">
            <a:avLst/>
          </a:prstGeom>
        </p:spPr>
        <p:txBody>
          <a:bodyPr anchor="t" rtlCol="false" tIns="0" lIns="0" bIns="0" rIns="0">
            <a:spAutoFit/>
          </a:bodyPr>
          <a:lstStyle/>
          <a:p>
            <a:pPr algn="l" marL="263922" indent="-131961" lvl="1">
              <a:lnSpc>
                <a:spcPts val="2874"/>
              </a:lnSpc>
              <a:buFont typeface="Arial"/>
              <a:buChar char="•"/>
            </a:pPr>
            <a:r>
              <a:rPr lang="en-US" b="true" sz="1750">
                <a:solidFill>
                  <a:srgbClr val="E0D6DE"/>
                </a:solidFill>
                <a:latin typeface="Noto Sans Bold"/>
                <a:ea typeface="Noto Sans Bold"/>
                <a:cs typeface="Noto Sans Bold"/>
                <a:sym typeface="Noto Sans Bold"/>
              </a:rPr>
              <a:t>Enhance Group and Event Discovery:</a:t>
            </a:r>
            <a:r>
              <a:rPr lang="en-US" sz="1750">
                <a:solidFill>
                  <a:srgbClr val="E0D6DE"/>
                </a:solidFill>
                <a:latin typeface="Noto Sans"/>
                <a:ea typeface="Noto Sans"/>
                <a:cs typeface="Noto Sans"/>
                <a:sym typeface="Noto Sans"/>
              </a:rPr>
              <a:t> To provide users with advanced search and recommendation functionalities to easily find relevant groups and events.</a:t>
            </a:r>
          </a:p>
        </p:txBody>
      </p:sp>
      <p:sp>
        <p:nvSpPr>
          <p:cNvPr name="TextBox 12" id="12"/>
          <p:cNvSpPr txBox="true"/>
          <p:nvPr/>
        </p:nvSpPr>
        <p:spPr>
          <a:xfrm rot="0">
            <a:off x="804862" y="4137273"/>
            <a:ext cx="16678275" cy="434579"/>
          </a:xfrm>
          <a:prstGeom prst="rect">
            <a:avLst/>
          </a:prstGeom>
        </p:spPr>
        <p:txBody>
          <a:bodyPr anchor="t" rtlCol="false" tIns="0" lIns="0" bIns="0" rIns="0">
            <a:spAutoFit/>
          </a:bodyPr>
          <a:lstStyle/>
          <a:p>
            <a:pPr algn="l" marL="263922" indent="-131961" lvl="1">
              <a:lnSpc>
                <a:spcPts val="2874"/>
              </a:lnSpc>
              <a:buFont typeface="Arial"/>
              <a:buChar char="•"/>
            </a:pPr>
            <a:r>
              <a:rPr lang="en-US" b="true" sz="1750">
                <a:solidFill>
                  <a:srgbClr val="E0D6DE"/>
                </a:solidFill>
                <a:latin typeface="Noto Sans Bold"/>
                <a:ea typeface="Noto Sans Bold"/>
                <a:cs typeface="Noto Sans Bold"/>
                <a:sym typeface="Noto Sans Bold"/>
              </a:rPr>
              <a:t>Streamline Event Organization:</a:t>
            </a:r>
            <a:r>
              <a:rPr lang="en-US" sz="1750">
                <a:solidFill>
                  <a:srgbClr val="E0D6DE"/>
                </a:solidFill>
                <a:latin typeface="Noto Sans"/>
                <a:ea typeface="Noto Sans"/>
                <a:cs typeface="Noto Sans"/>
                <a:sym typeface="Noto Sans"/>
              </a:rPr>
              <a:t> To empower group administrators with efficient tools for event scheduling, member management, and communication.</a:t>
            </a:r>
          </a:p>
        </p:txBody>
      </p:sp>
      <p:sp>
        <p:nvSpPr>
          <p:cNvPr name="TextBox 13" id="13"/>
          <p:cNvSpPr txBox="true"/>
          <p:nvPr/>
        </p:nvSpPr>
        <p:spPr>
          <a:xfrm rot="0">
            <a:off x="804862" y="4585544"/>
            <a:ext cx="16678275" cy="434579"/>
          </a:xfrm>
          <a:prstGeom prst="rect">
            <a:avLst/>
          </a:prstGeom>
        </p:spPr>
        <p:txBody>
          <a:bodyPr anchor="t" rtlCol="false" tIns="0" lIns="0" bIns="0" rIns="0">
            <a:spAutoFit/>
          </a:bodyPr>
          <a:lstStyle/>
          <a:p>
            <a:pPr algn="l" marL="263922" indent="-131961" lvl="1">
              <a:lnSpc>
                <a:spcPts val="2874"/>
              </a:lnSpc>
              <a:buFont typeface="Arial"/>
              <a:buChar char="•"/>
            </a:pPr>
            <a:r>
              <a:rPr lang="en-US" b="true" sz="1750">
                <a:solidFill>
                  <a:srgbClr val="E0D6DE"/>
                </a:solidFill>
                <a:latin typeface="Noto Sans Bold"/>
                <a:ea typeface="Noto Sans Bold"/>
                <a:cs typeface="Noto Sans Bold"/>
                <a:sym typeface="Noto Sans Bold"/>
              </a:rPr>
              <a:t>Facilitate Community Interaction:</a:t>
            </a:r>
            <a:r>
              <a:rPr lang="en-US" sz="1750">
                <a:solidFill>
                  <a:srgbClr val="E0D6DE"/>
                </a:solidFill>
                <a:latin typeface="Noto Sans"/>
                <a:ea typeface="Noto Sans"/>
                <a:cs typeface="Noto Sans"/>
                <a:sym typeface="Noto Sans"/>
              </a:rPr>
              <a:t> To integrate robust communication features that promote active engagement and discussion within groups.</a:t>
            </a:r>
          </a:p>
        </p:txBody>
      </p:sp>
      <p:sp>
        <p:nvSpPr>
          <p:cNvPr name="TextBox 14" id="14"/>
          <p:cNvSpPr txBox="true"/>
          <p:nvPr/>
        </p:nvSpPr>
        <p:spPr>
          <a:xfrm rot="0">
            <a:off x="804862" y="5033814"/>
            <a:ext cx="16678275" cy="434579"/>
          </a:xfrm>
          <a:prstGeom prst="rect">
            <a:avLst/>
          </a:prstGeom>
        </p:spPr>
        <p:txBody>
          <a:bodyPr anchor="t" rtlCol="false" tIns="0" lIns="0" bIns="0" rIns="0">
            <a:spAutoFit/>
          </a:bodyPr>
          <a:lstStyle/>
          <a:p>
            <a:pPr algn="l" marL="263922" indent="-131961" lvl="1">
              <a:lnSpc>
                <a:spcPts val="2874"/>
              </a:lnSpc>
              <a:buFont typeface="Arial"/>
              <a:buChar char="•"/>
            </a:pPr>
            <a:r>
              <a:rPr lang="en-US" b="true" sz="1750">
                <a:solidFill>
                  <a:srgbClr val="E0D6DE"/>
                </a:solidFill>
                <a:latin typeface="Noto Sans Bold"/>
                <a:ea typeface="Noto Sans Bold"/>
                <a:cs typeface="Noto Sans Bold"/>
                <a:sym typeface="Noto Sans Bold"/>
              </a:rPr>
              <a:t>Ensure Platform Accessibility and Usability:</a:t>
            </a:r>
            <a:r>
              <a:rPr lang="en-US" sz="1750">
                <a:solidFill>
                  <a:srgbClr val="E0D6DE"/>
                </a:solidFill>
                <a:latin typeface="Noto Sans"/>
                <a:ea typeface="Noto Sans"/>
                <a:cs typeface="Noto Sans"/>
                <a:sym typeface="Noto Sans"/>
              </a:rPr>
              <a:t> To design an intuitive and responsive user interface that caters to a broad user base.</a:t>
            </a:r>
          </a:p>
        </p:txBody>
      </p:sp>
      <p:sp>
        <p:nvSpPr>
          <p:cNvPr name="TextBox 15" id="15"/>
          <p:cNvSpPr txBox="true"/>
          <p:nvPr/>
        </p:nvSpPr>
        <p:spPr>
          <a:xfrm rot="0">
            <a:off x="804862" y="5482084"/>
            <a:ext cx="16678275" cy="434579"/>
          </a:xfrm>
          <a:prstGeom prst="rect">
            <a:avLst/>
          </a:prstGeom>
        </p:spPr>
        <p:txBody>
          <a:bodyPr anchor="t" rtlCol="false" tIns="0" lIns="0" bIns="0" rIns="0">
            <a:spAutoFit/>
          </a:bodyPr>
          <a:lstStyle/>
          <a:p>
            <a:pPr algn="l" marL="263922" indent="-131961" lvl="1">
              <a:lnSpc>
                <a:spcPts val="2874"/>
              </a:lnSpc>
              <a:buFont typeface="Arial"/>
              <a:buChar char="•"/>
            </a:pPr>
            <a:r>
              <a:rPr lang="en-US" b="true" sz="1750">
                <a:solidFill>
                  <a:srgbClr val="E0D6DE"/>
                </a:solidFill>
                <a:latin typeface="Noto Sans Bold"/>
                <a:ea typeface="Noto Sans Bold"/>
                <a:cs typeface="Noto Sans Bold"/>
                <a:sym typeface="Noto Sans Bold"/>
              </a:rPr>
              <a:t>Provide Actionable Analytics:</a:t>
            </a:r>
            <a:r>
              <a:rPr lang="en-US" sz="1750">
                <a:solidFill>
                  <a:srgbClr val="E0D6DE"/>
                </a:solidFill>
                <a:latin typeface="Noto Sans"/>
                <a:ea typeface="Noto Sans"/>
                <a:cs typeface="Noto Sans"/>
                <a:sym typeface="Noto Sans"/>
              </a:rPr>
              <a:t> To offer organizers insights into group activity, event attendance, and member engagement.</a:t>
            </a:r>
          </a:p>
        </p:txBody>
      </p:sp>
      <p:sp>
        <p:nvSpPr>
          <p:cNvPr name="TextBox 16" id="16"/>
          <p:cNvSpPr txBox="true"/>
          <p:nvPr/>
        </p:nvSpPr>
        <p:spPr>
          <a:xfrm rot="0">
            <a:off x="804862" y="6108650"/>
            <a:ext cx="16678275" cy="434579"/>
          </a:xfrm>
          <a:prstGeom prst="rect">
            <a:avLst/>
          </a:prstGeom>
        </p:spPr>
        <p:txBody>
          <a:bodyPr anchor="t" rtlCol="false" tIns="0" lIns="0" bIns="0" rIns="0">
            <a:spAutoFit/>
          </a:bodyPr>
          <a:lstStyle/>
          <a:p>
            <a:pPr algn="l">
              <a:lnSpc>
                <a:spcPts val="2874"/>
              </a:lnSpc>
            </a:pPr>
            <a:r>
              <a:rPr lang="en-US" sz="1750">
                <a:solidFill>
                  <a:srgbClr val="E0D6DE"/>
                </a:solidFill>
                <a:latin typeface="Noto Sans"/>
                <a:ea typeface="Noto Sans"/>
                <a:cs typeface="Noto Sans"/>
                <a:sym typeface="Noto Sans"/>
              </a:rPr>
              <a:t>The </a:t>
            </a:r>
            <a:r>
              <a:rPr lang="en-US" sz="1750" b="true">
                <a:solidFill>
                  <a:srgbClr val="E0D6DE"/>
                </a:solidFill>
                <a:latin typeface="Noto Sans Bold"/>
                <a:ea typeface="Noto Sans Bold"/>
                <a:cs typeface="Noto Sans Bold"/>
                <a:sym typeface="Noto Sans Bold"/>
              </a:rPr>
              <a:t>goals</a:t>
            </a:r>
            <a:r>
              <a:rPr lang="en-US" sz="1750">
                <a:solidFill>
                  <a:srgbClr val="E0D6DE"/>
                </a:solidFill>
                <a:latin typeface="Noto Sans"/>
                <a:ea typeface="Noto Sans"/>
                <a:cs typeface="Noto Sans"/>
                <a:sym typeface="Noto Sans"/>
              </a:rPr>
              <a:t> of ConnectLocal are to achieve these objectives through the implementation of core functionalities, including:</a:t>
            </a:r>
          </a:p>
        </p:txBody>
      </p:sp>
      <p:sp>
        <p:nvSpPr>
          <p:cNvPr name="TextBox 17" id="17"/>
          <p:cNvSpPr txBox="true"/>
          <p:nvPr/>
        </p:nvSpPr>
        <p:spPr>
          <a:xfrm rot="0">
            <a:off x="804862" y="6735216"/>
            <a:ext cx="16678275" cy="434579"/>
          </a:xfrm>
          <a:prstGeom prst="rect">
            <a:avLst/>
          </a:prstGeom>
        </p:spPr>
        <p:txBody>
          <a:bodyPr anchor="t" rtlCol="false" tIns="0" lIns="0" bIns="0" rIns="0">
            <a:spAutoFit/>
          </a:bodyPr>
          <a:lstStyle/>
          <a:p>
            <a:pPr algn="l" marL="263922" indent="-131961" lvl="1">
              <a:lnSpc>
                <a:spcPts val="2874"/>
              </a:lnSpc>
              <a:buFont typeface="Arial"/>
              <a:buChar char="•"/>
            </a:pPr>
            <a:r>
              <a:rPr lang="en-US" sz="1750">
                <a:solidFill>
                  <a:srgbClr val="E0D6DE"/>
                </a:solidFill>
                <a:latin typeface="Noto Sans"/>
                <a:ea typeface="Noto Sans"/>
                <a:cs typeface="Noto Sans"/>
                <a:sym typeface="Noto Sans"/>
              </a:rPr>
              <a:t>User registration and profile management.</a:t>
            </a:r>
          </a:p>
        </p:txBody>
      </p:sp>
      <p:sp>
        <p:nvSpPr>
          <p:cNvPr name="TextBox 18" id="18"/>
          <p:cNvSpPr txBox="true"/>
          <p:nvPr/>
        </p:nvSpPr>
        <p:spPr>
          <a:xfrm rot="0">
            <a:off x="804862" y="7183487"/>
            <a:ext cx="16678275" cy="434579"/>
          </a:xfrm>
          <a:prstGeom prst="rect">
            <a:avLst/>
          </a:prstGeom>
        </p:spPr>
        <p:txBody>
          <a:bodyPr anchor="t" rtlCol="false" tIns="0" lIns="0" bIns="0" rIns="0">
            <a:spAutoFit/>
          </a:bodyPr>
          <a:lstStyle/>
          <a:p>
            <a:pPr algn="l" marL="263922" indent="-131961" lvl="1">
              <a:lnSpc>
                <a:spcPts val="2874"/>
              </a:lnSpc>
              <a:buFont typeface="Arial"/>
              <a:buChar char="•"/>
            </a:pPr>
            <a:r>
              <a:rPr lang="en-US" sz="1750">
                <a:solidFill>
                  <a:srgbClr val="E0D6DE"/>
                </a:solidFill>
                <a:latin typeface="Noto Sans"/>
                <a:ea typeface="Noto Sans"/>
                <a:cs typeface="Noto Sans"/>
                <a:sym typeface="Noto Sans"/>
              </a:rPr>
              <a:t>Group creation, management, and moderation.</a:t>
            </a:r>
          </a:p>
        </p:txBody>
      </p:sp>
      <p:sp>
        <p:nvSpPr>
          <p:cNvPr name="TextBox 19" id="19"/>
          <p:cNvSpPr txBox="true"/>
          <p:nvPr/>
        </p:nvSpPr>
        <p:spPr>
          <a:xfrm rot="0">
            <a:off x="804862" y="7631757"/>
            <a:ext cx="16678275" cy="434579"/>
          </a:xfrm>
          <a:prstGeom prst="rect">
            <a:avLst/>
          </a:prstGeom>
        </p:spPr>
        <p:txBody>
          <a:bodyPr anchor="t" rtlCol="false" tIns="0" lIns="0" bIns="0" rIns="0">
            <a:spAutoFit/>
          </a:bodyPr>
          <a:lstStyle/>
          <a:p>
            <a:pPr algn="l" marL="263922" indent="-131961" lvl="1">
              <a:lnSpc>
                <a:spcPts val="2874"/>
              </a:lnSpc>
              <a:buFont typeface="Arial"/>
              <a:buChar char="•"/>
            </a:pPr>
            <a:r>
              <a:rPr lang="en-US" sz="1750">
                <a:solidFill>
                  <a:srgbClr val="E0D6DE"/>
                </a:solidFill>
                <a:latin typeface="Noto Sans"/>
                <a:ea typeface="Noto Sans"/>
                <a:cs typeface="Noto Sans"/>
                <a:sym typeface="Noto Sans"/>
              </a:rPr>
              <a:t>Event scheduling, RSVP tracking, and attendance management.</a:t>
            </a:r>
          </a:p>
        </p:txBody>
      </p:sp>
      <p:sp>
        <p:nvSpPr>
          <p:cNvPr name="TextBox 20" id="20"/>
          <p:cNvSpPr txBox="true"/>
          <p:nvPr/>
        </p:nvSpPr>
        <p:spPr>
          <a:xfrm rot="0">
            <a:off x="804862" y="8080027"/>
            <a:ext cx="16678275" cy="434579"/>
          </a:xfrm>
          <a:prstGeom prst="rect">
            <a:avLst/>
          </a:prstGeom>
        </p:spPr>
        <p:txBody>
          <a:bodyPr anchor="t" rtlCol="false" tIns="0" lIns="0" bIns="0" rIns="0">
            <a:spAutoFit/>
          </a:bodyPr>
          <a:lstStyle/>
          <a:p>
            <a:pPr algn="l" marL="263922" indent="-131961" lvl="1">
              <a:lnSpc>
                <a:spcPts val="2874"/>
              </a:lnSpc>
              <a:buFont typeface="Arial"/>
              <a:buChar char="•"/>
            </a:pPr>
            <a:r>
              <a:rPr lang="en-US" sz="1750">
                <a:solidFill>
                  <a:srgbClr val="E0D6DE"/>
                </a:solidFill>
                <a:latin typeface="Noto Sans"/>
                <a:ea typeface="Noto Sans"/>
                <a:cs typeface="Noto Sans"/>
                <a:sym typeface="Noto Sans"/>
              </a:rPr>
              <a:t>Integrated messaging and discussion forums.</a:t>
            </a:r>
          </a:p>
        </p:txBody>
      </p:sp>
      <p:sp>
        <p:nvSpPr>
          <p:cNvPr name="TextBox 21" id="21"/>
          <p:cNvSpPr txBox="true"/>
          <p:nvPr/>
        </p:nvSpPr>
        <p:spPr>
          <a:xfrm rot="0">
            <a:off x="804862" y="8528297"/>
            <a:ext cx="16678275" cy="434579"/>
          </a:xfrm>
          <a:prstGeom prst="rect">
            <a:avLst/>
          </a:prstGeom>
        </p:spPr>
        <p:txBody>
          <a:bodyPr anchor="t" rtlCol="false" tIns="0" lIns="0" bIns="0" rIns="0">
            <a:spAutoFit/>
          </a:bodyPr>
          <a:lstStyle/>
          <a:p>
            <a:pPr algn="l" marL="263922" indent="-131961" lvl="1">
              <a:lnSpc>
                <a:spcPts val="2874"/>
              </a:lnSpc>
              <a:buFont typeface="Arial"/>
              <a:buChar char="•"/>
            </a:pPr>
            <a:r>
              <a:rPr lang="en-US" sz="1750">
                <a:solidFill>
                  <a:srgbClr val="E0D6DE"/>
                </a:solidFill>
                <a:latin typeface="Noto Sans"/>
                <a:ea typeface="Noto Sans"/>
                <a:cs typeface="Noto Sans"/>
                <a:sym typeface="Noto Sans"/>
              </a:rPr>
              <a:t>Search, filtering, and recommendation engines for groups and events.</a:t>
            </a:r>
          </a:p>
        </p:txBody>
      </p:sp>
      <p:sp>
        <p:nvSpPr>
          <p:cNvPr name="TextBox 22" id="22"/>
          <p:cNvSpPr txBox="true"/>
          <p:nvPr/>
        </p:nvSpPr>
        <p:spPr>
          <a:xfrm rot="0">
            <a:off x="804862" y="8976569"/>
            <a:ext cx="16678275" cy="434579"/>
          </a:xfrm>
          <a:prstGeom prst="rect">
            <a:avLst/>
          </a:prstGeom>
        </p:spPr>
        <p:txBody>
          <a:bodyPr anchor="t" rtlCol="false" tIns="0" lIns="0" bIns="0" rIns="0">
            <a:spAutoFit/>
          </a:bodyPr>
          <a:lstStyle/>
          <a:p>
            <a:pPr algn="l" marL="263922" indent="-131961" lvl="1">
              <a:lnSpc>
                <a:spcPts val="2874"/>
              </a:lnSpc>
              <a:buFont typeface="Arial"/>
              <a:buChar char="•"/>
            </a:pPr>
            <a:r>
              <a:rPr lang="en-US" sz="1750">
                <a:solidFill>
                  <a:srgbClr val="E0D6DE"/>
                </a:solidFill>
                <a:latin typeface="Noto Sans"/>
                <a:ea typeface="Noto Sans"/>
                <a:cs typeface="Noto Sans"/>
                <a:sym typeface="Noto Sans"/>
              </a:rPr>
              <a:t>Basic analytics dashboards for group organizers.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TextBox 8" id="8"/>
          <p:cNvSpPr txBox="true"/>
          <p:nvPr/>
        </p:nvSpPr>
        <p:spPr>
          <a:xfrm rot="0">
            <a:off x="768251" y="757684"/>
            <a:ext cx="3292822" cy="430709"/>
          </a:xfrm>
          <a:prstGeom prst="rect">
            <a:avLst/>
          </a:prstGeom>
        </p:spPr>
        <p:txBody>
          <a:bodyPr anchor="t" rtlCol="false" tIns="0" lIns="0" bIns="0" rIns="0">
            <a:spAutoFit/>
          </a:bodyPr>
          <a:lstStyle/>
          <a:p>
            <a:pPr algn="l">
              <a:lnSpc>
                <a:spcPts val="3187"/>
              </a:lnSpc>
            </a:pPr>
            <a:r>
              <a:rPr lang="en-US" sz="2562">
                <a:solidFill>
                  <a:srgbClr val="97B8FF"/>
                </a:solidFill>
                <a:latin typeface="Arimo"/>
                <a:ea typeface="Arimo"/>
                <a:cs typeface="Arimo"/>
                <a:sym typeface="Arimo"/>
              </a:rPr>
              <a:t>Literature Survey</a:t>
            </a:r>
          </a:p>
        </p:txBody>
      </p:sp>
      <p:sp>
        <p:nvSpPr>
          <p:cNvPr name="TextBox 9" id="9"/>
          <p:cNvSpPr txBox="true"/>
          <p:nvPr/>
        </p:nvSpPr>
        <p:spPr>
          <a:xfrm rot="0">
            <a:off x="768251" y="1560760"/>
            <a:ext cx="16751499" cy="769144"/>
          </a:xfrm>
          <a:prstGeom prst="rect">
            <a:avLst/>
          </a:prstGeom>
        </p:spPr>
        <p:txBody>
          <a:bodyPr anchor="t" rtlCol="false" tIns="0" lIns="0" bIns="0" rIns="0">
            <a:spAutoFit/>
          </a:bodyPr>
          <a:lstStyle/>
          <a:p>
            <a:pPr algn="l">
              <a:lnSpc>
                <a:spcPts val="2749"/>
              </a:lnSpc>
            </a:pPr>
            <a:r>
              <a:rPr lang="en-US" sz="1687">
                <a:solidFill>
                  <a:srgbClr val="E0D6DE"/>
                </a:solidFill>
                <a:latin typeface="Noto Sans"/>
                <a:ea typeface="Noto Sans"/>
                <a:cs typeface="Noto Sans"/>
                <a:sym typeface="Noto Sans"/>
              </a:rPr>
              <a:t>A comprehensive literature survey was conducted to understand the current state of social networking, community platforms, and event management systems. This involved examining successful platforms such as </a:t>
            </a:r>
            <a:r>
              <a:rPr lang="en-US" sz="1687" u="sng">
                <a:solidFill>
                  <a:srgbClr val="97B8FF"/>
                </a:solidFill>
                <a:latin typeface="Noto Sans"/>
                <a:ea typeface="Noto Sans"/>
                <a:cs typeface="Noto Sans"/>
                <a:sym typeface="Noto Sans"/>
                <a:hlinkClick r:id="rId6" tooltip="http://Meetup.com"/>
              </a:rPr>
              <a:t>Meetup.com</a:t>
            </a:r>
            <a:r>
              <a:rPr lang="en-US" sz="1687">
                <a:solidFill>
                  <a:srgbClr val="E0D6DE"/>
                </a:solidFill>
                <a:latin typeface="Noto Sans"/>
                <a:ea typeface="Noto Sans"/>
                <a:cs typeface="Noto Sans"/>
                <a:sym typeface="Noto Sans"/>
              </a:rPr>
              <a:t>, Facebook Groups, Eventbrite, and various niche community forums. The survey focused on:</a:t>
            </a:r>
          </a:p>
        </p:txBody>
      </p:sp>
      <p:grpSp>
        <p:nvGrpSpPr>
          <p:cNvPr name="Group 10" id="10"/>
          <p:cNvGrpSpPr>
            <a:grpSpLocks noChangeAspect="true"/>
          </p:cNvGrpSpPr>
          <p:nvPr/>
        </p:nvGrpSpPr>
        <p:grpSpPr>
          <a:xfrm rot="0">
            <a:off x="768251" y="2877443"/>
            <a:ext cx="5437435" cy="114300"/>
            <a:chOff x="0" y="0"/>
            <a:chExt cx="7249913" cy="152400"/>
          </a:xfrm>
        </p:grpSpPr>
        <p:sp>
          <p:nvSpPr>
            <p:cNvPr name="Freeform 11" id="11" descr="preencoded.png"/>
            <p:cNvSpPr/>
            <p:nvPr/>
          </p:nvSpPr>
          <p:spPr>
            <a:xfrm flipH="false" flipV="false" rot="0">
              <a:off x="0" y="0"/>
              <a:ext cx="7249922" cy="152400"/>
            </a:xfrm>
            <a:custGeom>
              <a:avLst/>
              <a:gdLst/>
              <a:ahLst/>
              <a:cxnLst/>
              <a:rect r="r" b="b" t="t" l="l"/>
              <a:pathLst>
                <a:path h="152400" w="7249922">
                  <a:moveTo>
                    <a:pt x="0" y="0"/>
                  </a:moveTo>
                  <a:lnTo>
                    <a:pt x="7249922" y="0"/>
                  </a:lnTo>
                  <a:lnTo>
                    <a:pt x="7249922" y="152400"/>
                  </a:lnTo>
                  <a:lnTo>
                    <a:pt x="0" y="152400"/>
                  </a:lnTo>
                  <a:lnTo>
                    <a:pt x="0" y="0"/>
                  </a:lnTo>
                  <a:close/>
                </a:path>
              </a:pathLst>
            </a:custGeom>
            <a:blipFill>
              <a:blip r:embed="rId7"/>
              <a:stretch>
                <a:fillRect l="-12" t="0" r="-12" b="0"/>
              </a:stretch>
            </a:blipFill>
          </p:spPr>
        </p:sp>
      </p:grpSp>
      <p:grpSp>
        <p:nvGrpSpPr>
          <p:cNvPr name="Group 12" id="12"/>
          <p:cNvGrpSpPr>
            <a:grpSpLocks noChangeAspect="true"/>
          </p:cNvGrpSpPr>
          <p:nvPr/>
        </p:nvGrpSpPr>
        <p:grpSpPr>
          <a:xfrm rot="0">
            <a:off x="3157612" y="2576810"/>
            <a:ext cx="658565" cy="658565"/>
            <a:chOff x="0" y="0"/>
            <a:chExt cx="878087" cy="878087"/>
          </a:xfrm>
        </p:grpSpPr>
        <p:sp>
          <p:nvSpPr>
            <p:cNvPr name="Freeform 13" id="13" descr="preencoded.png"/>
            <p:cNvSpPr/>
            <p:nvPr/>
          </p:nvSpPr>
          <p:spPr>
            <a:xfrm flipH="false" flipV="false" rot="0">
              <a:off x="0" y="0"/>
              <a:ext cx="878078" cy="878078"/>
            </a:xfrm>
            <a:custGeom>
              <a:avLst/>
              <a:gdLst/>
              <a:ahLst/>
              <a:cxnLst/>
              <a:rect r="r" b="b" t="t" l="l"/>
              <a:pathLst>
                <a:path h="878078" w="878078">
                  <a:moveTo>
                    <a:pt x="0" y="0"/>
                  </a:moveTo>
                  <a:lnTo>
                    <a:pt x="878078" y="0"/>
                  </a:lnTo>
                  <a:lnTo>
                    <a:pt x="878078" y="878078"/>
                  </a:lnTo>
                  <a:lnTo>
                    <a:pt x="0" y="878078"/>
                  </a:lnTo>
                  <a:lnTo>
                    <a:pt x="0" y="0"/>
                  </a:lnTo>
                  <a:close/>
                </a:path>
              </a:pathLst>
            </a:custGeom>
            <a:blipFill>
              <a:blip r:embed="rId8"/>
              <a:stretch>
                <a:fillRect l="0" t="0" r="0" b="0"/>
              </a:stretch>
            </a:blipFill>
          </p:spPr>
        </p:sp>
      </p:grpSp>
      <p:grpSp>
        <p:nvGrpSpPr>
          <p:cNvPr name="Group 14" id="14"/>
          <p:cNvGrpSpPr>
            <a:grpSpLocks noChangeAspect="true"/>
          </p:cNvGrpSpPr>
          <p:nvPr/>
        </p:nvGrpSpPr>
        <p:grpSpPr>
          <a:xfrm rot="0">
            <a:off x="3355106" y="2741414"/>
            <a:ext cx="263426" cy="329208"/>
            <a:chOff x="0" y="0"/>
            <a:chExt cx="351235" cy="438943"/>
          </a:xfrm>
        </p:grpSpPr>
        <p:sp>
          <p:nvSpPr>
            <p:cNvPr name="Freeform 15" id="15" descr="preencoded.png"/>
            <p:cNvSpPr/>
            <p:nvPr/>
          </p:nvSpPr>
          <p:spPr>
            <a:xfrm flipH="false" flipV="false" rot="0">
              <a:off x="0" y="0"/>
              <a:ext cx="351282" cy="438912"/>
            </a:xfrm>
            <a:custGeom>
              <a:avLst/>
              <a:gdLst/>
              <a:ahLst/>
              <a:cxnLst/>
              <a:rect r="r" b="b" t="t" l="l"/>
              <a:pathLst>
                <a:path h="438912" w="351282">
                  <a:moveTo>
                    <a:pt x="0" y="0"/>
                  </a:moveTo>
                  <a:lnTo>
                    <a:pt x="351282" y="0"/>
                  </a:lnTo>
                  <a:lnTo>
                    <a:pt x="351282" y="438912"/>
                  </a:lnTo>
                  <a:lnTo>
                    <a:pt x="0" y="438912"/>
                  </a:lnTo>
                  <a:lnTo>
                    <a:pt x="0" y="0"/>
                  </a:lnTo>
                  <a:close/>
                </a:path>
              </a:pathLst>
            </a:custGeom>
            <a:blipFill>
              <a:blip r:embed="rId9"/>
              <a:stretch>
                <a:fillRect l="0" t="-11" r="13" b="-18"/>
              </a:stretch>
            </a:blipFill>
          </p:spPr>
        </p:sp>
      </p:grpSp>
      <p:sp>
        <p:nvSpPr>
          <p:cNvPr name="TextBox 16" id="16"/>
          <p:cNvSpPr txBox="true"/>
          <p:nvPr/>
        </p:nvSpPr>
        <p:spPr>
          <a:xfrm rot="0">
            <a:off x="1016347" y="3435698"/>
            <a:ext cx="3380482" cy="362099"/>
          </a:xfrm>
          <a:prstGeom prst="rect">
            <a:avLst/>
          </a:prstGeom>
        </p:spPr>
        <p:txBody>
          <a:bodyPr anchor="t" rtlCol="false" tIns="0" lIns="0" bIns="0" rIns="0">
            <a:spAutoFit/>
          </a:bodyPr>
          <a:lstStyle/>
          <a:p>
            <a:pPr algn="l">
              <a:lnSpc>
                <a:spcPts val="2687"/>
              </a:lnSpc>
            </a:pPr>
            <a:r>
              <a:rPr lang="en-US" sz="2125">
                <a:solidFill>
                  <a:srgbClr val="E0D6DE"/>
                </a:solidFill>
                <a:latin typeface="Arimo"/>
                <a:ea typeface="Arimo"/>
                <a:cs typeface="Arimo"/>
                <a:sym typeface="Arimo"/>
              </a:rPr>
              <a:t>Feature Set Comparison</a:t>
            </a:r>
          </a:p>
        </p:txBody>
      </p:sp>
      <p:sp>
        <p:nvSpPr>
          <p:cNvPr name="TextBox 17" id="17"/>
          <p:cNvSpPr txBox="true"/>
          <p:nvPr/>
        </p:nvSpPr>
        <p:spPr>
          <a:xfrm rot="0">
            <a:off x="1016347" y="3862834"/>
            <a:ext cx="4941242" cy="1471613"/>
          </a:xfrm>
          <a:prstGeom prst="rect">
            <a:avLst/>
          </a:prstGeom>
        </p:spPr>
        <p:txBody>
          <a:bodyPr anchor="t" rtlCol="false" tIns="0" lIns="0" bIns="0" rIns="0">
            <a:spAutoFit/>
          </a:bodyPr>
          <a:lstStyle/>
          <a:p>
            <a:pPr algn="l">
              <a:lnSpc>
                <a:spcPts val="2749"/>
              </a:lnSpc>
            </a:pPr>
            <a:r>
              <a:rPr lang="en-US" sz="1687">
                <a:solidFill>
                  <a:srgbClr val="E0D6DE"/>
                </a:solidFill>
                <a:latin typeface="Noto Sans"/>
                <a:ea typeface="Noto Sans"/>
                <a:cs typeface="Noto Sans"/>
                <a:sym typeface="Noto Sans"/>
              </a:rPr>
              <a:t>Analyzing the core functionalities provided by leading platforms, including group creation, event scheduling, communication tools, and monetization models.</a:t>
            </a:r>
          </a:p>
        </p:txBody>
      </p:sp>
      <p:grpSp>
        <p:nvGrpSpPr>
          <p:cNvPr name="Group 18" id="18"/>
          <p:cNvGrpSpPr>
            <a:grpSpLocks noChangeAspect="true"/>
          </p:cNvGrpSpPr>
          <p:nvPr/>
        </p:nvGrpSpPr>
        <p:grpSpPr>
          <a:xfrm rot="0">
            <a:off x="6425207" y="2877443"/>
            <a:ext cx="5437435" cy="114300"/>
            <a:chOff x="0" y="0"/>
            <a:chExt cx="7249913" cy="152400"/>
          </a:xfrm>
        </p:grpSpPr>
        <p:sp>
          <p:nvSpPr>
            <p:cNvPr name="Freeform 19" id="19" descr="preencoded.png"/>
            <p:cNvSpPr/>
            <p:nvPr/>
          </p:nvSpPr>
          <p:spPr>
            <a:xfrm flipH="false" flipV="false" rot="0">
              <a:off x="0" y="0"/>
              <a:ext cx="7249922" cy="152400"/>
            </a:xfrm>
            <a:custGeom>
              <a:avLst/>
              <a:gdLst/>
              <a:ahLst/>
              <a:cxnLst/>
              <a:rect r="r" b="b" t="t" l="l"/>
              <a:pathLst>
                <a:path h="152400" w="7249922">
                  <a:moveTo>
                    <a:pt x="0" y="0"/>
                  </a:moveTo>
                  <a:lnTo>
                    <a:pt x="7249922" y="0"/>
                  </a:lnTo>
                  <a:lnTo>
                    <a:pt x="7249922" y="152400"/>
                  </a:lnTo>
                  <a:lnTo>
                    <a:pt x="0" y="152400"/>
                  </a:lnTo>
                  <a:lnTo>
                    <a:pt x="0" y="0"/>
                  </a:lnTo>
                  <a:close/>
                </a:path>
              </a:pathLst>
            </a:custGeom>
            <a:blipFill>
              <a:blip r:embed="rId7"/>
              <a:stretch>
                <a:fillRect l="-12" t="0" r="-12" b="0"/>
              </a:stretch>
            </a:blipFill>
          </p:spPr>
        </p:sp>
      </p:grpSp>
      <p:grpSp>
        <p:nvGrpSpPr>
          <p:cNvPr name="Group 20" id="20"/>
          <p:cNvGrpSpPr>
            <a:grpSpLocks noChangeAspect="true"/>
          </p:cNvGrpSpPr>
          <p:nvPr/>
        </p:nvGrpSpPr>
        <p:grpSpPr>
          <a:xfrm rot="0">
            <a:off x="8814569" y="2576810"/>
            <a:ext cx="658565" cy="658565"/>
            <a:chOff x="0" y="0"/>
            <a:chExt cx="878087" cy="878087"/>
          </a:xfrm>
        </p:grpSpPr>
        <p:sp>
          <p:nvSpPr>
            <p:cNvPr name="Freeform 21" id="21" descr="preencoded.png"/>
            <p:cNvSpPr/>
            <p:nvPr/>
          </p:nvSpPr>
          <p:spPr>
            <a:xfrm flipH="false" flipV="false" rot="0">
              <a:off x="0" y="0"/>
              <a:ext cx="878078" cy="878078"/>
            </a:xfrm>
            <a:custGeom>
              <a:avLst/>
              <a:gdLst/>
              <a:ahLst/>
              <a:cxnLst/>
              <a:rect r="r" b="b" t="t" l="l"/>
              <a:pathLst>
                <a:path h="878078" w="878078">
                  <a:moveTo>
                    <a:pt x="0" y="0"/>
                  </a:moveTo>
                  <a:lnTo>
                    <a:pt x="878078" y="0"/>
                  </a:lnTo>
                  <a:lnTo>
                    <a:pt x="878078" y="878078"/>
                  </a:lnTo>
                  <a:lnTo>
                    <a:pt x="0" y="878078"/>
                  </a:lnTo>
                  <a:lnTo>
                    <a:pt x="0" y="0"/>
                  </a:lnTo>
                  <a:close/>
                </a:path>
              </a:pathLst>
            </a:custGeom>
            <a:blipFill>
              <a:blip r:embed="rId8"/>
              <a:stretch>
                <a:fillRect l="0" t="0" r="0" b="0"/>
              </a:stretch>
            </a:blipFill>
          </p:spPr>
        </p:sp>
      </p:grpSp>
      <p:grpSp>
        <p:nvGrpSpPr>
          <p:cNvPr name="Group 22" id="22"/>
          <p:cNvGrpSpPr>
            <a:grpSpLocks noChangeAspect="true"/>
          </p:cNvGrpSpPr>
          <p:nvPr/>
        </p:nvGrpSpPr>
        <p:grpSpPr>
          <a:xfrm rot="0">
            <a:off x="9012064" y="2741414"/>
            <a:ext cx="263426" cy="329208"/>
            <a:chOff x="0" y="0"/>
            <a:chExt cx="351235" cy="438943"/>
          </a:xfrm>
        </p:grpSpPr>
        <p:sp>
          <p:nvSpPr>
            <p:cNvPr name="Freeform 23" id="23" descr="preencoded.png"/>
            <p:cNvSpPr/>
            <p:nvPr/>
          </p:nvSpPr>
          <p:spPr>
            <a:xfrm flipH="false" flipV="false" rot="0">
              <a:off x="0" y="0"/>
              <a:ext cx="351282" cy="438912"/>
            </a:xfrm>
            <a:custGeom>
              <a:avLst/>
              <a:gdLst/>
              <a:ahLst/>
              <a:cxnLst/>
              <a:rect r="r" b="b" t="t" l="l"/>
              <a:pathLst>
                <a:path h="438912" w="351282">
                  <a:moveTo>
                    <a:pt x="0" y="0"/>
                  </a:moveTo>
                  <a:lnTo>
                    <a:pt x="351282" y="0"/>
                  </a:lnTo>
                  <a:lnTo>
                    <a:pt x="351282" y="438912"/>
                  </a:lnTo>
                  <a:lnTo>
                    <a:pt x="0" y="438912"/>
                  </a:lnTo>
                  <a:lnTo>
                    <a:pt x="0" y="0"/>
                  </a:lnTo>
                  <a:close/>
                </a:path>
              </a:pathLst>
            </a:custGeom>
            <a:blipFill>
              <a:blip r:embed="rId10"/>
              <a:stretch>
                <a:fillRect l="0" t="-11" r="13" b="-18"/>
              </a:stretch>
            </a:blipFill>
          </p:spPr>
        </p:sp>
      </p:grpSp>
      <p:sp>
        <p:nvSpPr>
          <p:cNvPr name="TextBox 24" id="24"/>
          <p:cNvSpPr txBox="true"/>
          <p:nvPr/>
        </p:nvSpPr>
        <p:spPr>
          <a:xfrm rot="0">
            <a:off x="6673304" y="3435698"/>
            <a:ext cx="3957489" cy="362099"/>
          </a:xfrm>
          <a:prstGeom prst="rect">
            <a:avLst/>
          </a:prstGeom>
        </p:spPr>
        <p:txBody>
          <a:bodyPr anchor="t" rtlCol="false" tIns="0" lIns="0" bIns="0" rIns="0">
            <a:spAutoFit/>
          </a:bodyPr>
          <a:lstStyle/>
          <a:p>
            <a:pPr algn="l">
              <a:lnSpc>
                <a:spcPts val="2687"/>
              </a:lnSpc>
            </a:pPr>
            <a:r>
              <a:rPr lang="en-US" sz="2125">
                <a:solidFill>
                  <a:srgbClr val="E0D6DE"/>
                </a:solidFill>
                <a:latin typeface="Arimo"/>
                <a:ea typeface="Arimo"/>
                <a:cs typeface="Arimo"/>
                <a:sym typeface="Arimo"/>
              </a:rPr>
              <a:t>Technological Architectures</a:t>
            </a:r>
          </a:p>
        </p:txBody>
      </p:sp>
      <p:sp>
        <p:nvSpPr>
          <p:cNvPr name="TextBox 25" id="25"/>
          <p:cNvSpPr txBox="true"/>
          <p:nvPr/>
        </p:nvSpPr>
        <p:spPr>
          <a:xfrm rot="0">
            <a:off x="6673304" y="3862834"/>
            <a:ext cx="4941242" cy="1822847"/>
          </a:xfrm>
          <a:prstGeom prst="rect">
            <a:avLst/>
          </a:prstGeom>
        </p:spPr>
        <p:txBody>
          <a:bodyPr anchor="t" rtlCol="false" tIns="0" lIns="0" bIns="0" rIns="0">
            <a:spAutoFit/>
          </a:bodyPr>
          <a:lstStyle/>
          <a:p>
            <a:pPr algn="l">
              <a:lnSpc>
                <a:spcPts val="2749"/>
              </a:lnSpc>
            </a:pPr>
            <a:r>
              <a:rPr lang="en-US" sz="1687">
                <a:solidFill>
                  <a:srgbClr val="E0D6DE"/>
                </a:solidFill>
                <a:latin typeface="Noto Sans"/>
                <a:ea typeface="Noto Sans"/>
                <a:cs typeface="Noto Sans"/>
                <a:sym typeface="Noto Sans"/>
              </a:rPr>
              <a:t>Investigating the underlying technologies and design patterns employed by scalable social and event platforms, including real-time communication frameworks and database solutions for large user bases.</a:t>
            </a:r>
          </a:p>
        </p:txBody>
      </p:sp>
      <p:grpSp>
        <p:nvGrpSpPr>
          <p:cNvPr name="Group 26" id="26"/>
          <p:cNvGrpSpPr>
            <a:grpSpLocks noChangeAspect="true"/>
          </p:cNvGrpSpPr>
          <p:nvPr/>
        </p:nvGrpSpPr>
        <p:grpSpPr>
          <a:xfrm rot="0">
            <a:off x="12082165" y="2877443"/>
            <a:ext cx="5437585" cy="114300"/>
            <a:chOff x="0" y="0"/>
            <a:chExt cx="7250113" cy="152400"/>
          </a:xfrm>
        </p:grpSpPr>
        <p:sp>
          <p:nvSpPr>
            <p:cNvPr name="Freeform 27" id="27" descr="preencoded.png"/>
            <p:cNvSpPr/>
            <p:nvPr/>
          </p:nvSpPr>
          <p:spPr>
            <a:xfrm flipH="false" flipV="false" rot="0">
              <a:off x="0" y="0"/>
              <a:ext cx="7250176" cy="152400"/>
            </a:xfrm>
            <a:custGeom>
              <a:avLst/>
              <a:gdLst/>
              <a:ahLst/>
              <a:cxnLst/>
              <a:rect r="r" b="b" t="t" l="l"/>
              <a:pathLst>
                <a:path h="152400" w="7250176">
                  <a:moveTo>
                    <a:pt x="0" y="0"/>
                  </a:moveTo>
                  <a:lnTo>
                    <a:pt x="7250176" y="0"/>
                  </a:lnTo>
                  <a:lnTo>
                    <a:pt x="7250176" y="152400"/>
                  </a:lnTo>
                  <a:lnTo>
                    <a:pt x="0" y="152400"/>
                  </a:lnTo>
                  <a:lnTo>
                    <a:pt x="0" y="0"/>
                  </a:lnTo>
                  <a:close/>
                </a:path>
              </a:pathLst>
            </a:custGeom>
            <a:blipFill>
              <a:blip r:embed="rId7"/>
              <a:stretch>
                <a:fillRect l="-10" t="0" r="-10" b="0"/>
              </a:stretch>
            </a:blipFill>
          </p:spPr>
        </p:sp>
      </p:grpSp>
      <p:grpSp>
        <p:nvGrpSpPr>
          <p:cNvPr name="Group 28" id="28"/>
          <p:cNvGrpSpPr>
            <a:grpSpLocks noChangeAspect="true"/>
          </p:cNvGrpSpPr>
          <p:nvPr/>
        </p:nvGrpSpPr>
        <p:grpSpPr>
          <a:xfrm rot="0">
            <a:off x="14471675" y="2576810"/>
            <a:ext cx="658565" cy="658565"/>
            <a:chOff x="0" y="0"/>
            <a:chExt cx="878087" cy="878087"/>
          </a:xfrm>
        </p:grpSpPr>
        <p:sp>
          <p:nvSpPr>
            <p:cNvPr name="Freeform 29" id="29" descr="preencoded.png"/>
            <p:cNvSpPr/>
            <p:nvPr/>
          </p:nvSpPr>
          <p:spPr>
            <a:xfrm flipH="false" flipV="false" rot="0">
              <a:off x="0" y="0"/>
              <a:ext cx="878078" cy="878078"/>
            </a:xfrm>
            <a:custGeom>
              <a:avLst/>
              <a:gdLst/>
              <a:ahLst/>
              <a:cxnLst/>
              <a:rect r="r" b="b" t="t" l="l"/>
              <a:pathLst>
                <a:path h="878078" w="878078">
                  <a:moveTo>
                    <a:pt x="0" y="0"/>
                  </a:moveTo>
                  <a:lnTo>
                    <a:pt x="878078" y="0"/>
                  </a:lnTo>
                  <a:lnTo>
                    <a:pt x="878078" y="878078"/>
                  </a:lnTo>
                  <a:lnTo>
                    <a:pt x="0" y="878078"/>
                  </a:lnTo>
                  <a:lnTo>
                    <a:pt x="0" y="0"/>
                  </a:lnTo>
                  <a:close/>
                </a:path>
              </a:pathLst>
            </a:custGeom>
            <a:blipFill>
              <a:blip r:embed="rId8"/>
              <a:stretch>
                <a:fillRect l="0" t="0" r="0" b="0"/>
              </a:stretch>
            </a:blipFill>
          </p:spPr>
        </p:sp>
      </p:grpSp>
      <p:grpSp>
        <p:nvGrpSpPr>
          <p:cNvPr name="Group 30" id="30"/>
          <p:cNvGrpSpPr>
            <a:grpSpLocks noChangeAspect="true"/>
          </p:cNvGrpSpPr>
          <p:nvPr/>
        </p:nvGrpSpPr>
        <p:grpSpPr>
          <a:xfrm rot="0">
            <a:off x="14669170" y="2741414"/>
            <a:ext cx="263426" cy="329208"/>
            <a:chOff x="0" y="0"/>
            <a:chExt cx="351235" cy="438943"/>
          </a:xfrm>
        </p:grpSpPr>
        <p:sp>
          <p:nvSpPr>
            <p:cNvPr name="Freeform 31" id="31" descr="preencoded.png"/>
            <p:cNvSpPr/>
            <p:nvPr/>
          </p:nvSpPr>
          <p:spPr>
            <a:xfrm flipH="false" flipV="false" rot="0">
              <a:off x="0" y="0"/>
              <a:ext cx="351282" cy="438912"/>
            </a:xfrm>
            <a:custGeom>
              <a:avLst/>
              <a:gdLst/>
              <a:ahLst/>
              <a:cxnLst/>
              <a:rect r="r" b="b" t="t" l="l"/>
              <a:pathLst>
                <a:path h="438912" w="351282">
                  <a:moveTo>
                    <a:pt x="0" y="0"/>
                  </a:moveTo>
                  <a:lnTo>
                    <a:pt x="351282" y="0"/>
                  </a:lnTo>
                  <a:lnTo>
                    <a:pt x="351282" y="438912"/>
                  </a:lnTo>
                  <a:lnTo>
                    <a:pt x="0" y="438912"/>
                  </a:lnTo>
                  <a:lnTo>
                    <a:pt x="0" y="0"/>
                  </a:lnTo>
                  <a:close/>
                </a:path>
              </a:pathLst>
            </a:custGeom>
            <a:blipFill>
              <a:blip r:embed="rId11"/>
              <a:stretch>
                <a:fillRect l="0" t="-11" r="13" b="-18"/>
              </a:stretch>
            </a:blipFill>
          </p:spPr>
        </p:sp>
      </p:grpSp>
      <p:sp>
        <p:nvSpPr>
          <p:cNvPr name="TextBox 32" id="32"/>
          <p:cNvSpPr txBox="true"/>
          <p:nvPr/>
        </p:nvSpPr>
        <p:spPr>
          <a:xfrm rot="0">
            <a:off x="12330261" y="3435698"/>
            <a:ext cx="3994249" cy="362099"/>
          </a:xfrm>
          <a:prstGeom prst="rect">
            <a:avLst/>
          </a:prstGeom>
        </p:spPr>
        <p:txBody>
          <a:bodyPr anchor="t" rtlCol="false" tIns="0" lIns="0" bIns="0" rIns="0">
            <a:spAutoFit/>
          </a:bodyPr>
          <a:lstStyle/>
          <a:p>
            <a:pPr algn="l">
              <a:lnSpc>
                <a:spcPts val="2687"/>
              </a:lnSpc>
            </a:pPr>
            <a:r>
              <a:rPr lang="en-US" sz="2125">
                <a:solidFill>
                  <a:srgbClr val="E0D6DE"/>
                </a:solidFill>
                <a:latin typeface="Arimo"/>
                <a:ea typeface="Arimo"/>
                <a:cs typeface="Arimo"/>
                <a:sym typeface="Arimo"/>
              </a:rPr>
              <a:t>User Engagement Strategies</a:t>
            </a:r>
          </a:p>
        </p:txBody>
      </p:sp>
      <p:sp>
        <p:nvSpPr>
          <p:cNvPr name="TextBox 33" id="33"/>
          <p:cNvSpPr txBox="true"/>
          <p:nvPr/>
        </p:nvSpPr>
        <p:spPr>
          <a:xfrm rot="0">
            <a:off x="12330261" y="3862834"/>
            <a:ext cx="4941391" cy="1471613"/>
          </a:xfrm>
          <a:prstGeom prst="rect">
            <a:avLst/>
          </a:prstGeom>
        </p:spPr>
        <p:txBody>
          <a:bodyPr anchor="t" rtlCol="false" tIns="0" lIns="0" bIns="0" rIns="0">
            <a:spAutoFit/>
          </a:bodyPr>
          <a:lstStyle/>
          <a:p>
            <a:pPr algn="l">
              <a:lnSpc>
                <a:spcPts val="2749"/>
              </a:lnSpc>
            </a:pPr>
            <a:r>
              <a:rPr lang="en-US" sz="1687">
                <a:solidFill>
                  <a:srgbClr val="E0D6DE"/>
                </a:solidFill>
                <a:latin typeface="Noto Sans"/>
                <a:ea typeface="Noto Sans"/>
                <a:cs typeface="Noto Sans"/>
                <a:sym typeface="Noto Sans"/>
              </a:rPr>
              <a:t>Studying methodologies for fostering user participation, retention, and community growth, such as gamification, notification systems, and content moderation.</a:t>
            </a:r>
          </a:p>
        </p:txBody>
      </p:sp>
      <p:grpSp>
        <p:nvGrpSpPr>
          <p:cNvPr name="Group 34" id="34"/>
          <p:cNvGrpSpPr>
            <a:grpSpLocks noChangeAspect="true"/>
          </p:cNvGrpSpPr>
          <p:nvPr/>
        </p:nvGrpSpPr>
        <p:grpSpPr>
          <a:xfrm rot="0">
            <a:off x="768251" y="6453931"/>
            <a:ext cx="8265914" cy="114300"/>
            <a:chOff x="0" y="0"/>
            <a:chExt cx="11021218" cy="152400"/>
          </a:xfrm>
        </p:grpSpPr>
        <p:sp>
          <p:nvSpPr>
            <p:cNvPr name="Freeform 35" id="35" descr="preencoded.png"/>
            <p:cNvSpPr/>
            <p:nvPr/>
          </p:nvSpPr>
          <p:spPr>
            <a:xfrm flipH="false" flipV="false" rot="0">
              <a:off x="0" y="0"/>
              <a:ext cx="11021187" cy="152400"/>
            </a:xfrm>
            <a:custGeom>
              <a:avLst/>
              <a:gdLst/>
              <a:ahLst/>
              <a:cxnLst/>
              <a:rect r="r" b="b" t="t" l="l"/>
              <a:pathLst>
                <a:path h="152400" w="11021187">
                  <a:moveTo>
                    <a:pt x="0" y="0"/>
                  </a:moveTo>
                  <a:lnTo>
                    <a:pt x="11021187" y="0"/>
                  </a:lnTo>
                  <a:lnTo>
                    <a:pt x="11021187" y="152400"/>
                  </a:lnTo>
                  <a:lnTo>
                    <a:pt x="0" y="152400"/>
                  </a:lnTo>
                  <a:lnTo>
                    <a:pt x="0" y="0"/>
                  </a:lnTo>
                  <a:close/>
                </a:path>
              </a:pathLst>
            </a:custGeom>
            <a:blipFill>
              <a:blip r:embed="rId12"/>
              <a:stretch>
                <a:fillRect l="-10" t="0" r="-11" b="0"/>
              </a:stretch>
            </a:blipFill>
          </p:spPr>
        </p:sp>
      </p:grpSp>
      <p:grpSp>
        <p:nvGrpSpPr>
          <p:cNvPr name="Group 36" id="36"/>
          <p:cNvGrpSpPr>
            <a:grpSpLocks noChangeAspect="true"/>
          </p:cNvGrpSpPr>
          <p:nvPr/>
        </p:nvGrpSpPr>
        <p:grpSpPr>
          <a:xfrm rot="0">
            <a:off x="4571925" y="6153299"/>
            <a:ext cx="658565" cy="658565"/>
            <a:chOff x="0" y="0"/>
            <a:chExt cx="878087" cy="878087"/>
          </a:xfrm>
        </p:grpSpPr>
        <p:sp>
          <p:nvSpPr>
            <p:cNvPr name="Freeform 37" id="37" descr="preencoded.png"/>
            <p:cNvSpPr/>
            <p:nvPr/>
          </p:nvSpPr>
          <p:spPr>
            <a:xfrm flipH="false" flipV="false" rot="0">
              <a:off x="0" y="0"/>
              <a:ext cx="878078" cy="878078"/>
            </a:xfrm>
            <a:custGeom>
              <a:avLst/>
              <a:gdLst/>
              <a:ahLst/>
              <a:cxnLst/>
              <a:rect r="r" b="b" t="t" l="l"/>
              <a:pathLst>
                <a:path h="878078" w="878078">
                  <a:moveTo>
                    <a:pt x="0" y="0"/>
                  </a:moveTo>
                  <a:lnTo>
                    <a:pt x="878078" y="0"/>
                  </a:lnTo>
                  <a:lnTo>
                    <a:pt x="878078" y="878078"/>
                  </a:lnTo>
                  <a:lnTo>
                    <a:pt x="0" y="878078"/>
                  </a:lnTo>
                  <a:lnTo>
                    <a:pt x="0" y="0"/>
                  </a:lnTo>
                  <a:close/>
                </a:path>
              </a:pathLst>
            </a:custGeom>
            <a:blipFill>
              <a:blip r:embed="rId8"/>
              <a:stretch>
                <a:fillRect l="0" t="0" r="0" b="0"/>
              </a:stretch>
            </a:blipFill>
          </p:spPr>
        </p:sp>
      </p:grpSp>
      <p:grpSp>
        <p:nvGrpSpPr>
          <p:cNvPr name="Group 38" id="38"/>
          <p:cNvGrpSpPr>
            <a:grpSpLocks noChangeAspect="true"/>
          </p:cNvGrpSpPr>
          <p:nvPr/>
        </p:nvGrpSpPr>
        <p:grpSpPr>
          <a:xfrm rot="0">
            <a:off x="4769420" y="6317902"/>
            <a:ext cx="263426" cy="329208"/>
            <a:chOff x="0" y="0"/>
            <a:chExt cx="351235" cy="438943"/>
          </a:xfrm>
        </p:grpSpPr>
        <p:sp>
          <p:nvSpPr>
            <p:cNvPr name="Freeform 39" id="39" descr="preencoded.png"/>
            <p:cNvSpPr/>
            <p:nvPr/>
          </p:nvSpPr>
          <p:spPr>
            <a:xfrm flipH="false" flipV="false" rot="0">
              <a:off x="0" y="0"/>
              <a:ext cx="351282" cy="438912"/>
            </a:xfrm>
            <a:custGeom>
              <a:avLst/>
              <a:gdLst/>
              <a:ahLst/>
              <a:cxnLst/>
              <a:rect r="r" b="b" t="t" l="l"/>
              <a:pathLst>
                <a:path h="438912" w="351282">
                  <a:moveTo>
                    <a:pt x="0" y="0"/>
                  </a:moveTo>
                  <a:lnTo>
                    <a:pt x="351282" y="0"/>
                  </a:lnTo>
                  <a:lnTo>
                    <a:pt x="351282" y="438912"/>
                  </a:lnTo>
                  <a:lnTo>
                    <a:pt x="0" y="438912"/>
                  </a:lnTo>
                  <a:lnTo>
                    <a:pt x="0" y="0"/>
                  </a:lnTo>
                  <a:close/>
                </a:path>
              </a:pathLst>
            </a:custGeom>
            <a:blipFill>
              <a:blip r:embed="rId13"/>
              <a:stretch>
                <a:fillRect l="0" t="-11" r="13" b="-18"/>
              </a:stretch>
            </a:blipFill>
          </p:spPr>
        </p:sp>
      </p:grpSp>
      <p:sp>
        <p:nvSpPr>
          <p:cNvPr name="TextBox 40" id="40"/>
          <p:cNvSpPr txBox="true"/>
          <p:nvPr/>
        </p:nvSpPr>
        <p:spPr>
          <a:xfrm rot="0">
            <a:off x="1016347" y="7012186"/>
            <a:ext cx="4330899" cy="362099"/>
          </a:xfrm>
          <a:prstGeom prst="rect">
            <a:avLst/>
          </a:prstGeom>
        </p:spPr>
        <p:txBody>
          <a:bodyPr anchor="t" rtlCol="false" tIns="0" lIns="0" bIns="0" rIns="0">
            <a:spAutoFit/>
          </a:bodyPr>
          <a:lstStyle/>
          <a:p>
            <a:pPr algn="l">
              <a:lnSpc>
                <a:spcPts val="2687"/>
              </a:lnSpc>
            </a:pPr>
            <a:r>
              <a:rPr lang="en-US" sz="2125">
                <a:solidFill>
                  <a:srgbClr val="E0D6DE"/>
                </a:solidFill>
                <a:latin typeface="Arimo"/>
                <a:ea typeface="Arimo"/>
                <a:cs typeface="Arimo"/>
                <a:sym typeface="Arimo"/>
              </a:rPr>
              <a:t>Security and Privacy Standards</a:t>
            </a:r>
          </a:p>
        </p:txBody>
      </p:sp>
      <p:sp>
        <p:nvSpPr>
          <p:cNvPr name="TextBox 41" id="41"/>
          <p:cNvSpPr txBox="true"/>
          <p:nvPr/>
        </p:nvSpPr>
        <p:spPr>
          <a:xfrm rot="0">
            <a:off x="1016347" y="7439322"/>
            <a:ext cx="7769721" cy="1120379"/>
          </a:xfrm>
          <a:prstGeom prst="rect">
            <a:avLst/>
          </a:prstGeom>
        </p:spPr>
        <p:txBody>
          <a:bodyPr anchor="t" rtlCol="false" tIns="0" lIns="0" bIns="0" rIns="0">
            <a:spAutoFit/>
          </a:bodyPr>
          <a:lstStyle/>
          <a:p>
            <a:pPr algn="l">
              <a:lnSpc>
                <a:spcPts val="2749"/>
              </a:lnSpc>
            </a:pPr>
            <a:r>
              <a:rPr lang="en-US" sz="1687">
                <a:solidFill>
                  <a:srgbClr val="E0D6DE"/>
                </a:solidFill>
                <a:latin typeface="Noto Sans"/>
                <a:ea typeface="Noto Sans"/>
                <a:cs typeface="Noto Sans"/>
                <a:sym typeface="Noto Sans"/>
              </a:rPr>
              <a:t>Reviewing best practices for user authentication, data encryption, and compliance with privacy regulations (e.g., GDPR, CCPA) pertinent to social platforms handling personal data.</a:t>
            </a:r>
          </a:p>
        </p:txBody>
      </p:sp>
      <p:grpSp>
        <p:nvGrpSpPr>
          <p:cNvPr name="Group 42" id="42"/>
          <p:cNvGrpSpPr>
            <a:grpSpLocks noChangeAspect="true"/>
          </p:cNvGrpSpPr>
          <p:nvPr/>
        </p:nvGrpSpPr>
        <p:grpSpPr>
          <a:xfrm rot="0">
            <a:off x="9253686" y="6453931"/>
            <a:ext cx="8266062" cy="114300"/>
            <a:chOff x="0" y="0"/>
            <a:chExt cx="11021417" cy="152400"/>
          </a:xfrm>
        </p:grpSpPr>
        <p:sp>
          <p:nvSpPr>
            <p:cNvPr name="Freeform 43" id="43" descr="preencoded.png"/>
            <p:cNvSpPr/>
            <p:nvPr/>
          </p:nvSpPr>
          <p:spPr>
            <a:xfrm flipH="false" flipV="false" rot="0">
              <a:off x="0" y="0"/>
              <a:ext cx="11021441" cy="152400"/>
            </a:xfrm>
            <a:custGeom>
              <a:avLst/>
              <a:gdLst/>
              <a:ahLst/>
              <a:cxnLst/>
              <a:rect r="r" b="b" t="t" l="l"/>
              <a:pathLst>
                <a:path h="152400" w="11021441">
                  <a:moveTo>
                    <a:pt x="0" y="0"/>
                  </a:moveTo>
                  <a:lnTo>
                    <a:pt x="11021441" y="0"/>
                  </a:lnTo>
                  <a:lnTo>
                    <a:pt x="11021441" y="152400"/>
                  </a:lnTo>
                  <a:lnTo>
                    <a:pt x="0" y="152400"/>
                  </a:lnTo>
                  <a:lnTo>
                    <a:pt x="0" y="0"/>
                  </a:lnTo>
                  <a:close/>
                </a:path>
              </a:pathLst>
            </a:custGeom>
            <a:blipFill>
              <a:blip r:embed="rId12"/>
              <a:stretch>
                <a:fillRect l="-9" t="0" r="-9" b="0"/>
              </a:stretch>
            </a:blipFill>
          </p:spPr>
        </p:sp>
      </p:grpSp>
      <p:grpSp>
        <p:nvGrpSpPr>
          <p:cNvPr name="Group 44" id="44"/>
          <p:cNvGrpSpPr>
            <a:grpSpLocks noChangeAspect="true"/>
          </p:cNvGrpSpPr>
          <p:nvPr/>
        </p:nvGrpSpPr>
        <p:grpSpPr>
          <a:xfrm rot="0">
            <a:off x="13057361" y="6153299"/>
            <a:ext cx="658565" cy="658565"/>
            <a:chOff x="0" y="0"/>
            <a:chExt cx="878087" cy="878087"/>
          </a:xfrm>
        </p:grpSpPr>
        <p:sp>
          <p:nvSpPr>
            <p:cNvPr name="Freeform 45" id="45" descr="preencoded.png"/>
            <p:cNvSpPr/>
            <p:nvPr/>
          </p:nvSpPr>
          <p:spPr>
            <a:xfrm flipH="false" flipV="false" rot="0">
              <a:off x="0" y="0"/>
              <a:ext cx="878078" cy="878078"/>
            </a:xfrm>
            <a:custGeom>
              <a:avLst/>
              <a:gdLst/>
              <a:ahLst/>
              <a:cxnLst/>
              <a:rect r="r" b="b" t="t" l="l"/>
              <a:pathLst>
                <a:path h="878078" w="878078">
                  <a:moveTo>
                    <a:pt x="0" y="0"/>
                  </a:moveTo>
                  <a:lnTo>
                    <a:pt x="878078" y="0"/>
                  </a:lnTo>
                  <a:lnTo>
                    <a:pt x="878078" y="878078"/>
                  </a:lnTo>
                  <a:lnTo>
                    <a:pt x="0" y="878078"/>
                  </a:lnTo>
                  <a:lnTo>
                    <a:pt x="0" y="0"/>
                  </a:lnTo>
                  <a:close/>
                </a:path>
              </a:pathLst>
            </a:custGeom>
            <a:blipFill>
              <a:blip r:embed="rId8"/>
              <a:stretch>
                <a:fillRect l="0" t="0" r="0" b="0"/>
              </a:stretch>
            </a:blipFill>
          </p:spPr>
        </p:sp>
      </p:grpSp>
      <p:grpSp>
        <p:nvGrpSpPr>
          <p:cNvPr name="Group 46" id="46"/>
          <p:cNvGrpSpPr>
            <a:grpSpLocks noChangeAspect="true"/>
          </p:cNvGrpSpPr>
          <p:nvPr/>
        </p:nvGrpSpPr>
        <p:grpSpPr>
          <a:xfrm rot="0">
            <a:off x="13254856" y="6317902"/>
            <a:ext cx="263426" cy="329208"/>
            <a:chOff x="0" y="0"/>
            <a:chExt cx="351235" cy="438943"/>
          </a:xfrm>
        </p:grpSpPr>
        <p:sp>
          <p:nvSpPr>
            <p:cNvPr name="Freeform 47" id="47" descr="preencoded.png"/>
            <p:cNvSpPr/>
            <p:nvPr/>
          </p:nvSpPr>
          <p:spPr>
            <a:xfrm flipH="false" flipV="false" rot="0">
              <a:off x="0" y="0"/>
              <a:ext cx="351282" cy="438912"/>
            </a:xfrm>
            <a:custGeom>
              <a:avLst/>
              <a:gdLst/>
              <a:ahLst/>
              <a:cxnLst/>
              <a:rect r="r" b="b" t="t" l="l"/>
              <a:pathLst>
                <a:path h="438912" w="351282">
                  <a:moveTo>
                    <a:pt x="0" y="0"/>
                  </a:moveTo>
                  <a:lnTo>
                    <a:pt x="351282" y="0"/>
                  </a:lnTo>
                  <a:lnTo>
                    <a:pt x="351282" y="438912"/>
                  </a:lnTo>
                  <a:lnTo>
                    <a:pt x="0" y="438912"/>
                  </a:lnTo>
                  <a:lnTo>
                    <a:pt x="0" y="0"/>
                  </a:lnTo>
                  <a:close/>
                </a:path>
              </a:pathLst>
            </a:custGeom>
            <a:blipFill>
              <a:blip r:embed="rId14"/>
              <a:stretch>
                <a:fillRect l="0" t="-11" r="13" b="-18"/>
              </a:stretch>
            </a:blipFill>
          </p:spPr>
        </p:sp>
      </p:grpSp>
      <p:sp>
        <p:nvSpPr>
          <p:cNvPr name="TextBox 48" id="48"/>
          <p:cNvSpPr txBox="true"/>
          <p:nvPr/>
        </p:nvSpPr>
        <p:spPr>
          <a:xfrm rot="0">
            <a:off x="9501782" y="7012186"/>
            <a:ext cx="2869406" cy="362099"/>
          </a:xfrm>
          <a:prstGeom prst="rect">
            <a:avLst/>
          </a:prstGeom>
        </p:spPr>
        <p:txBody>
          <a:bodyPr anchor="t" rtlCol="false" tIns="0" lIns="0" bIns="0" rIns="0">
            <a:spAutoFit/>
          </a:bodyPr>
          <a:lstStyle/>
          <a:p>
            <a:pPr algn="l">
              <a:lnSpc>
                <a:spcPts val="2687"/>
              </a:lnSpc>
            </a:pPr>
            <a:r>
              <a:rPr lang="en-US" sz="2125">
                <a:solidFill>
                  <a:srgbClr val="E0D6DE"/>
                </a:solidFill>
                <a:latin typeface="Arimo"/>
                <a:ea typeface="Arimo"/>
                <a:cs typeface="Arimo"/>
                <a:sym typeface="Arimo"/>
              </a:rPr>
              <a:t>UI/UX Design Trends</a:t>
            </a:r>
          </a:p>
        </p:txBody>
      </p:sp>
      <p:sp>
        <p:nvSpPr>
          <p:cNvPr name="TextBox 49" id="49"/>
          <p:cNvSpPr txBox="true"/>
          <p:nvPr/>
        </p:nvSpPr>
        <p:spPr>
          <a:xfrm rot="0">
            <a:off x="9501782" y="7439322"/>
            <a:ext cx="7769870" cy="1822847"/>
          </a:xfrm>
          <a:prstGeom prst="rect">
            <a:avLst/>
          </a:prstGeom>
        </p:spPr>
        <p:txBody>
          <a:bodyPr anchor="t" rtlCol="false" tIns="0" lIns="0" bIns="0" rIns="0">
            <a:spAutoFit/>
          </a:bodyPr>
          <a:lstStyle/>
          <a:p>
            <a:pPr algn="l">
              <a:lnSpc>
                <a:spcPts val="2749"/>
              </a:lnSpc>
            </a:pPr>
            <a:r>
              <a:rPr lang="en-US" sz="1687">
                <a:solidFill>
                  <a:srgbClr val="E0D6DE"/>
                </a:solidFill>
                <a:latin typeface="Noto Sans"/>
                <a:ea typeface="Noto Sans"/>
                <a:cs typeface="Noto Sans"/>
                <a:sym typeface="Noto Sans"/>
              </a:rPr>
              <a:t>Evaluating modern design principles for intuitive navigation, accessibility, and responsive layouts across diverse devices. The insights gleaned from this survey are instrumental in guiding the feature set, architectural design, and user experience strategy for ConnectLocal, ensuring it leverages proven methods while addressing identified gaps in existing solutions.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TextBox 8" id="8"/>
          <p:cNvSpPr txBox="true"/>
          <p:nvPr/>
        </p:nvSpPr>
        <p:spPr>
          <a:xfrm rot="0">
            <a:off x="775841" y="935534"/>
            <a:ext cx="5104954" cy="444104"/>
          </a:xfrm>
          <a:prstGeom prst="rect">
            <a:avLst/>
          </a:prstGeom>
        </p:spPr>
        <p:txBody>
          <a:bodyPr anchor="t" rtlCol="false" tIns="0" lIns="0" bIns="0" rIns="0">
            <a:spAutoFit/>
          </a:bodyPr>
          <a:lstStyle/>
          <a:p>
            <a:pPr algn="l">
              <a:lnSpc>
                <a:spcPts val="3250"/>
              </a:lnSpc>
            </a:pPr>
            <a:r>
              <a:rPr lang="en-US" sz="2562">
                <a:solidFill>
                  <a:srgbClr val="97B8FF"/>
                </a:solidFill>
                <a:latin typeface="Arimo"/>
                <a:ea typeface="Arimo"/>
                <a:cs typeface="Arimo"/>
                <a:sym typeface="Arimo"/>
              </a:rPr>
              <a:t>Project Scope and Limitations</a:t>
            </a:r>
          </a:p>
        </p:txBody>
      </p:sp>
      <p:sp>
        <p:nvSpPr>
          <p:cNvPr name="TextBox 9" id="9"/>
          <p:cNvSpPr txBox="true"/>
          <p:nvPr/>
        </p:nvSpPr>
        <p:spPr>
          <a:xfrm rot="0">
            <a:off x="775841" y="1756321"/>
            <a:ext cx="16736317" cy="421481"/>
          </a:xfrm>
          <a:prstGeom prst="rect">
            <a:avLst/>
          </a:prstGeom>
        </p:spPr>
        <p:txBody>
          <a:bodyPr anchor="t" rtlCol="false" tIns="0" lIns="0" bIns="0" rIns="0">
            <a:spAutoFit/>
          </a:bodyPr>
          <a:lstStyle/>
          <a:p>
            <a:pPr algn="l">
              <a:lnSpc>
                <a:spcPts val="2749"/>
              </a:lnSpc>
            </a:pPr>
            <a:r>
              <a:rPr lang="en-US" sz="1687" b="true">
                <a:solidFill>
                  <a:srgbClr val="E0D6DE"/>
                </a:solidFill>
                <a:latin typeface="Noto Sans Bold"/>
                <a:ea typeface="Noto Sans Bold"/>
                <a:cs typeface="Noto Sans Bold"/>
                <a:sym typeface="Noto Sans Bold"/>
              </a:rPr>
              <a:t>Project Scope:</a:t>
            </a:r>
            <a:r>
              <a:rPr lang="en-US" sz="1687">
                <a:solidFill>
                  <a:srgbClr val="E0D6DE"/>
                </a:solidFill>
                <a:latin typeface="Noto Sans"/>
                <a:ea typeface="Noto Sans"/>
                <a:cs typeface="Noto Sans"/>
                <a:sym typeface="Noto Sans"/>
              </a:rPr>
              <a:t> ConnectLocal is scoped as a </a:t>
            </a:r>
            <a:r>
              <a:rPr lang="en-US" sz="1687" b="true">
                <a:solidFill>
                  <a:srgbClr val="E0D6DE"/>
                </a:solidFill>
                <a:latin typeface="Noto Sans Bold"/>
                <a:ea typeface="Noto Sans Bold"/>
                <a:cs typeface="Noto Sans Bold"/>
                <a:sym typeface="Noto Sans Bold"/>
              </a:rPr>
              <a:t>full-stack web application</a:t>
            </a:r>
            <a:r>
              <a:rPr lang="en-US" sz="1687">
                <a:solidFill>
                  <a:srgbClr val="E0D6DE"/>
                </a:solidFill>
                <a:latin typeface="Noto Sans"/>
                <a:ea typeface="Noto Sans"/>
                <a:cs typeface="Noto Sans"/>
                <a:sym typeface="Noto Sans"/>
              </a:rPr>
              <a:t>.</a:t>
            </a:r>
          </a:p>
        </p:txBody>
      </p:sp>
      <p:sp>
        <p:nvSpPr>
          <p:cNvPr name="TextBox 10" id="10"/>
          <p:cNvSpPr txBox="true"/>
          <p:nvPr/>
        </p:nvSpPr>
        <p:spPr>
          <a:xfrm rot="0">
            <a:off x="775841" y="2559844"/>
            <a:ext cx="8097739" cy="776287"/>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E0D6DE"/>
                </a:solidFill>
                <a:latin typeface="Noto Sans Bold"/>
                <a:ea typeface="Noto Sans Bold"/>
                <a:cs typeface="Noto Sans Bold"/>
                <a:sym typeface="Noto Sans Bold"/>
              </a:rPr>
              <a:t>User Management:</a:t>
            </a:r>
            <a:r>
              <a:rPr lang="en-US" sz="1687">
                <a:solidFill>
                  <a:srgbClr val="E0D6DE"/>
                </a:solidFill>
                <a:latin typeface="Noto Sans"/>
                <a:ea typeface="Noto Sans"/>
                <a:cs typeface="Noto Sans"/>
                <a:sym typeface="Noto Sans"/>
              </a:rPr>
              <a:t> Comprehensive user registration, profile creation, and authentication.</a:t>
            </a:r>
          </a:p>
        </p:txBody>
      </p:sp>
      <p:sp>
        <p:nvSpPr>
          <p:cNvPr name="TextBox 11" id="11"/>
          <p:cNvSpPr txBox="true"/>
          <p:nvPr/>
        </p:nvSpPr>
        <p:spPr>
          <a:xfrm rot="0">
            <a:off x="775841" y="3346996"/>
            <a:ext cx="8097739" cy="776287"/>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E0D6DE"/>
                </a:solidFill>
                <a:latin typeface="Noto Sans Bold"/>
                <a:ea typeface="Noto Sans Bold"/>
                <a:cs typeface="Noto Sans Bold"/>
                <a:sym typeface="Noto Sans Bold"/>
              </a:rPr>
              <a:t>Group Management:</a:t>
            </a:r>
            <a:r>
              <a:rPr lang="en-US" sz="1687">
                <a:solidFill>
                  <a:srgbClr val="E0D6DE"/>
                </a:solidFill>
                <a:latin typeface="Noto Sans"/>
                <a:ea typeface="Noto Sans"/>
                <a:cs typeface="Noto Sans"/>
                <a:sym typeface="Noto Sans"/>
              </a:rPr>
              <a:t> Functionality for creating, joining, leaving, and managing groups, including member roles and moderation tools.</a:t>
            </a:r>
          </a:p>
        </p:txBody>
      </p:sp>
      <p:sp>
        <p:nvSpPr>
          <p:cNvPr name="TextBox 12" id="12"/>
          <p:cNvSpPr txBox="true"/>
          <p:nvPr/>
        </p:nvSpPr>
        <p:spPr>
          <a:xfrm rot="0">
            <a:off x="775841" y="4134147"/>
            <a:ext cx="8097739" cy="776287"/>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E0D6DE"/>
                </a:solidFill>
                <a:latin typeface="Noto Sans Bold"/>
                <a:ea typeface="Noto Sans Bold"/>
                <a:cs typeface="Noto Sans Bold"/>
                <a:sym typeface="Noto Sans Bold"/>
              </a:rPr>
              <a:t>Event Management:</a:t>
            </a:r>
            <a:r>
              <a:rPr lang="en-US" sz="1687">
                <a:solidFill>
                  <a:srgbClr val="E0D6DE"/>
                </a:solidFill>
                <a:latin typeface="Noto Sans"/>
                <a:ea typeface="Noto Sans"/>
                <a:cs typeface="Noto Sans"/>
                <a:sym typeface="Noto Sans"/>
              </a:rPr>
              <a:t> Tools for scheduling, promoting, and managing events within groups, including RSVP tracking and attendance marking.</a:t>
            </a:r>
          </a:p>
        </p:txBody>
      </p:sp>
      <p:sp>
        <p:nvSpPr>
          <p:cNvPr name="TextBox 13" id="13"/>
          <p:cNvSpPr txBox="true"/>
          <p:nvPr/>
        </p:nvSpPr>
        <p:spPr>
          <a:xfrm rot="0">
            <a:off x="775841" y="4921300"/>
            <a:ext cx="8097739" cy="776287"/>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E0D6DE"/>
                </a:solidFill>
                <a:latin typeface="Noto Sans Bold"/>
                <a:ea typeface="Noto Sans Bold"/>
                <a:cs typeface="Noto Sans Bold"/>
                <a:sym typeface="Noto Sans Bold"/>
              </a:rPr>
              <a:t>Communication:</a:t>
            </a:r>
            <a:r>
              <a:rPr lang="en-US" sz="1687">
                <a:solidFill>
                  <a:srgbClr val="E0D6DE"/>
                </a:solidFill>
                <a:latin typeface="Noto Sans"/>
                <a:ea typeface="Noto Sans"/>
                <a:cs typeface="Noto Sans"/>
                <a:sym typeface="Noto Sans"/>
              </a:rPr>
              <a:t> Integrated messaging features for group members and event attendees, alongside discussion boards.</a:t>
            </a:r>
          </a:p>
        </p:txBody>
      </p:sp>
      <p:sp>
        <p:nvSpPr>
          <p:cNvPr name="TextBox 14" id="14"/>
          <p:cNvSpPr txBox="true"/>
          <p:nvPr/>
        </p:nvSpPr>
        <p:spPr>
          <a:xfrm rot="0">
            <a:off x="775841" y="5708451"/>
            <a:ext cx="8097739" cy="776287"/>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E0D6DE"/>
                </a:solidFill>
                <a:latin typeface="Noto Sans Bold"/>
                <a:ea typeface="Noto Sans Bold"/>
                <a:cs typeface="Noto Sans Bold"/>
                <a:sym typeface="Noto Sans Bold"/>
              </a:rPr>
              <a:t>Discovery:</a:t>
            </a:r>
            <a:r>
              <a:rPr lang="en-US" sz="1687">
                <a:solidFill>
                  <a:srgbClr val="E0D6DE"/>
                </a:solidFill>
                <a:latin typeface="Noto Sans"/>
                <a:ea typeface="Noto Sans"/>
                <a:cs typeface="Noto Sans"/>
                <a:sym typeface="Noto Sans"/>
              </a:rPr>
              <a:t> Advanced search, filtering, and basic recommendation capabilities for groups and events.</a:t>
            </a:r>
          </a:p>
        </p:txBody>
      </p:sp>
      <p:sp>
        <p:nvSpPr>
          <p:cNvPr name="TextBox 15" id="15"/>
          <p:cNvSpPr txBox="true"/>
          <p:nvPr/>
        </p:nvSpPr>
        <p:spPr>
          <a:xfrm rot="0">
            <a:off x="775841" y="6495604"/>
            <a:ext cx="8097739" cy="776287"/>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E0D6DE"/>
                </a:solidFill>
                <a:latin typeface="Noto Sans Bold"/>
                <a:ea typeface="Noto Sans Bold"/>
                <a:cs typeface="Noto Sans Bold"/>
                <a:sym typeface="Noto Sans Bold"/>
              </a:rPr>
              <a:t>Basic Analytics:</a:t>
            </a:r>
            <a:r>
              <a:rPr lang="en-US" sz="1687">
                <a:solidFill>
                  <a:srgbClr val="E0D6DE"/>
                </a:solidFill>
                <a:latin typeface="Noto Sans"/>
                <a:ea typeface="Noto Sans"/>
                <a:cs typeface="Noto Sans"/>
                <a:sym typeface="Noto Sans"/>
              </a:rPr>
              <a:t> Dashboards for group organizers to view key metrics on group activity and event attendance.</a:t>
            </a:r>
          </a:p>
        </p:txBody>
      </p:sp>
      <p:sp>
        <p:nvSpPr>
          <p:cNvPr name="TextBox 16" id="16"/>
          <p:cNvSpPr txBox="true"/>
          <p:nvPr/>
        </p:nvSpPr>
        <p:spPr>
          <a:xfrm rot="0">
            <a:off x="775841" y="7282755"/>
            <a:ext cx="8097739" cy="776287"/>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E0D6DE"/>
                </a:solidFill>
                <a:latin typeface="Noto Sans Bold"/>
                <a:ea typeface="Noto Sans Bold"/>
                <a:cs typeface="Noto Sans Bold"/>
                <a:sym typeface="Noto Sans Bold"/>
              </a:rPr>
              <a:t>Responsive Design:</a:t>
            </a:r>
            <a:r>
              <a:rPr lang="en-US" sz="1687">
                <a:solidFill>
                  <a:srgbClr val="E0D6DE"/>
                </a:solidFill>
                <a:latin typeface="Noto Sans"/>
                <a:ea typeface="Noto Sans"/>
                <a:cs typeface="Noto Sans"/>
                <a:sym typeface="Noto Sans"/>
              </a:rPr>
              <a:t> Optimized for seamless usage across desktop, tablet, and mobile devices.</a:t>
            </a:r>
          </a:p>
        </p:txBody>
      </p:sp>
      <p:sp>
        <p:nvSpPr>
          <p:cNvPr name="TextBox 17" id="17"/>
          <p:cNvSpPr txBox="true"/>
          <p:nvPr/>
        </p:nvSpPr>
        <p:spPr>
          <a:xfrm rot="0">
            <a:off x="9423946" y="2559844"/>
            <a:ext cx="8097739" cy="421481"/>
          </a:xfrm>
          <a:prstGeom prst="rect">
            <a:avLst/>
          </a:prstGeom>
        </p:spPr>
        <p:txBody>
          <a:bodyPr anchor="t" rtlCol="false" tIns="0" lIns="0" bIns="0" rIns="0">
            <a:spAutoFit/>
          </a:bodyPr>
          <a:lstStyle/>
          <a:p>
            <a:pPr algn="l">
              <a:lnSpc>
                <a:spcPts val="2749"/>
              </a:lnSpc>
            </a:pPr>
            <a:r>
              <a:rPr lang="en-US" sz="1687" b="true">
                <a:solidFill>
                  <a:srgbClr val="E0D6DE"/>
                </a:solidFill>
                <a:latin typeface="Noto Sans Bold"/>
                <a:ea typeface="Noto Sans Bold"/>
                <a:cs typeface="Noto Sans Bold"/>
                <a:sym typeface="Noto Sans Bold"/>
              </a:rPr>
              <a:t>Limitations:</a:t>
            </a:r>
          </a:p>
        </p:txBody>
      </p:sp>
      <p:sp>
        <p:nvSpPr>
          <p:cNvPr name="TextBox 18" id="18"/>
          <p:cNvSpPr txBox="true"/>
          <p:nvPr/>
        </p:nvSpPr>
        <p:spPr>
          <a:xfrm rot="0">
            <a:off x="9423946" y="3114080"/>
            <a:ext cx="8097739" cy="1131094"/>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E0D6DE"/>
                </a:solidFill>
                <a:latin typeface="Noto Sans Bold"/>
                <a:ea typeface="Noto Sans Bold"/>
                <a:cs typeface="Noto Sans Bold"/>
                <a:sym typeface="Noto Sans Bold"/>
              </a:rPr>
              <a:t>Advanced Monetization:</a:t>
            </a:r>
            <a:r>
              <a:rPr lang="en-US" sz="1687">
                <a:solidFill>
                  <a:srgbClr val="E0D6DE"/>
                </a:solidFill>
                <a:latin typeface="Noto Sans"/>
                <a:ea typeface="Noto Sans"/>
                <a:cs typeface="Noto Sans"/>
                <a:sym typeface="Noto Sans"/>
              </a:rPr>
              <a:t> While basic event fees might be supported, complex ticketing tiers or integrated payment processing beyond a single, primary gateway are out of initial scope.</a:t>
            </a:r>
          </a:p>
        </p:txBody>
      </p:sp>
      <p:sp>
        <p:nvSpPr>
          <p:cNvPr name="TextBox 19" id="19"/>
          <p:cNvSpPr txBox="true"/>
          <p:nvPr/>
        </p:nvSpPr>
        <p:spPr>
          <a:xfrm rot="0">
            <a:off x="9423946" y="4256037"/>
            <a:ext cx="8097739" cy="1131094"/>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E0D6DE"/>
                </a:solidFill>
                <a:latin typeface="Noto Sans Bold"/>
                <a:ea typeface="Noto Sans Bold"/>
                <a:cs typeface="Noto Sans Bold"/>
                <a:sym typeface="Noto Sans Bold"/>
              </a:rPr>
              <a:t>Live Streaming/Virtual Event Hosting:</a:t>
            </a:r>
            <a:r>
              <a:rPr lang="en-US" sz="1687">
                <a:solidFill>
                  <a:srgbClr val="E0D6DE"/>
                </a:solidFill>
                <a:latin typeface="Noto Sans"/>
                <a:ea typeface="Noto Sans"/>
                <a:cs typeface="Noto Sans"/>
                <a:sym typeface="Noto Sans"/>
              </a:rPr>
              <a:t> The platform will primarily focus on in-person event organization; built-in live streaming or dedicated virtual event hosting features are not included in the initial release.</a:t>
            </a:r>
          </a:p>
        </p:txBody>
      </p:sp>
      <p:sp>
        <p:nvSpPr>
          <p:cNvPr name="TextBox 20" id="20"/>
          <p:cNvSpPr txBox="true"/>
          <p:nvPr/>
        </p:nvSpPr>
        <p:spPr>
          <a:xfrm rot="0">
            <a:off x="9423946" y="5397996"/>
            <a:ext cx="8097739" cy="1131094"/>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E0D6DE"/>
                </a:solidFill>
                <a:latin typeface="Noto Sans Bold"/>
                <a:ea typeface="Noto Sans Bold"/>
                <a:cs typeface="Noto Sans Bold"/>
                <a:sym typeface="Noto Sans Bold"/>
              </a:rPr>
              <a:t>Sophisticated AI Recommendations:</a:t>
            </a:r>
            <a:r>
              <a:rPr lang="en-US" sz="1687">
                <a:solidFill>
                  <a:srgbClr val="E0D6DE"/>
                </a:solidFill>
                <a:latin typeface="Noto Sans"/>
                <a:ea typeface="Noto Sans"/>
                <a:cs typeface="Noto Sans"/>
                <a:sym typeface="Noto Sans"/>
              </a:rPr>
              <a:t> Advanced, highly personalized AI-driven recommendations based on deep user behavior analysis are considered for future iterations.</a:t>
            </a:r>
          </a:p>
        </p:txBody>
      </p:sp>
      <p:sp>
        <p:nvSpPr>
          <p:cNvPr name="TextBox 21" id="21"/>
          <p:cNvSpPr txBox="true"/>
          <p:nvPr/>
        </p:nvSpPr>
        <p:spPr>
          <a:xfrm rot="0">
            <a:off x="9423946" y="6539954"/>
            <a:ext cx="8097739" cy="1131094"/>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E0D6DE"/>
                </a:solidFill>
                <a:latin typeface="Noto Sans Bold"/>
                <a:ea typeface="Noto Sans Bold"/>
                <a:cs typeface="Noto Sans Bold"/>
                <a:sym typeface="Noto Sans Bold"/>
              </a:rPr>
              <a:t>Native Mobile Applications:</a:t>
            </a:r>
            <a:r>
              <a:rPr lang="en-US" sz="1687">
                <a:solidFill>
                  <a:srgbClr val="E0D6DE"/>
                </a:solidFill>
                <a:latin typeface="Noto Sans"/>
                <a:ea typeface="Noto Sans"/>
                <a:cs typeface="Noto Sans"/>
                <a:sym typeface="Noto Sans"/>
              </a:rPr>
              <a:t> The project will deliver a fully responsive web application; dedicated native iOS/Android apps are beyond the current scope.</a:t>
            </a:r>
          </a:p>
        </p:txBody>
      </p:sp>
      <p:sp>
        <p:nvSpPr>
          <p:cNvPr name="TextBox 22" id="22"/>
          <p:cNvSpPr txBox="true"/>
          <p:nvPr/>
        </p:nvSpPr>
        <p:spPr>
          <a:xfrm rot="0">
            <a:off x="9423946" y="7681913"/>
            <a:ext cx="8097739" cy="776287"/>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E0D6DE"/>
                </a:solidFill>
                <a:latin typeface="Noto Sans Bold"/>
                <a:ea typeface="Noto Sans Bold"/>
                <a:cs typeface="Noto Sans Bold"/>
                <a:sym typeface="Noto Sans Bold"/>
              </a:rPr>
              <a:t>Complex Venue Management:</a:t>
            </a:r>
            <a:r>
              <a:rPr lang="en-US" sz="1687">
                <a:solidFill>
                  <a:srgbClr val="E0D6DE"/>
                </a:solidFill>
                <a:latin typeface="Noto Sans"/>
                <a:ea typeface="Noto Sans"/>
                <a:cs typeface="Noto Sans"/>
                <a:sym typeface="Noto Sans"/>
              </a:rPr>
              <a:t> Detailed venue booking or resource allocation within venues is not a primary focus.</a:t>
            </a:r>
          </a:p>
        </p:txBody>
      </p:sp>
      <p:sp>
        <p:nvSpPr>
          <p:cNvPr name="TextBox 23" id="23"/>
          <p:cNvSpPr txBox="true"/>
          <p:nvPr/>
        </p:nvSpPr>
        <p:spPr>
          <a:xfrm rot="0">
            <a:off x="9423946" y="8469065"/>
            <a:ext cx="8097739" cy="776287"/>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E0D6DE"/>
                </a:solidFill>
                <a:latin typeface="Noto Sans Bold"/>
                <a:ea typeface="Noto Sans Bold"/>
                <a:cs typeface="Noto Sans Bold"/>
                <a:sym typeface="Noto Sans Bold"/>
              </a:rPr>
              <a:t>Internationalization:</a:t>
            </a:r>
            <a:r>
              <a:rPr lang="en-US" sz="1687">
                <a:solidFill>
                  <a:srgbClr val="E0D6DE"/>
                </a:solidFill>
                <a:latin typeface="Noto Sans"/>
                <a:ea typeface="Noto Sans"/>
                <a:cs typeface="Noto Sans"/>
                <a:sym typeface="Noto Sans"/>
              </a:rPr>
              <a:t> Initial development will focus on a single language (English), with multi-language support as a future enhancement.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85725"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TextBox 8" id="8"/>
          <p:cNvSpPr txBox="true"/>
          <p:nvPr/>
        </p:nvSpPr>
        <p:spPr>
          <a:xfrm rot="0">
            <a:off x="279462" y="1650838"/>
            <a:ext cx="6166480" cy="818314"/>
          </a:xfrm>
          <a:prstGeom prst="rect">
            <a:avLst/>
          </a:prstGeom>
        </p:spPr>
        <p:txBody>
          <a:bodyPr anchor="t" rtlCol="false" tIns="0" lIns="0" bIns="0" rIns="0">
            <a:spAutoFit/>
          </a:bodyPr>
          <a:lstStyle/>
          <a:p>
            <a:pPr algn="l">
              <a:lnSpc>
                <a:spcPts val="6048"/>
              </a:lnSpc>
            </a:pPr>
            <a:r>
              <a:rPr lang="en-US" sz="4825">
                <a:solidFill>
                  <a:srgbClr val="97B8FF"/>
                </a:solidFill>
                <a:latin typeface="Arimo"/>
                <a:ea typeface="Arimo"/>
                <a:cs typeface="Arimo"/>
                <a:sym typeface="Arimo"/>
              </a:rPr>
              <a:t>System Analysis</a:t>
            </a:r>
          </a:p>
        </p:txBody>
      </p:sp>
      <p:sp>
        <p:nvSpPr>
          <p:cNvPr name="TextBox 9" id="9"/>
          <p:cNvSpPr txBox="true"/>
          <p:nvPr/>
        </p:nvSpPr>
        <p:spPr>
          <a:xfrm rot="0">
            <a:off x="279462" y="2893433"/>
            <a:ext cx="4624779" cy="616197"/>
          </a:xfrm>
          <a:prstGeom prst="rect">
            <a:avLst/>
          </a:prstGeom>
        </p:spPr>
        <p:txBody>
          <a:bodyPr anchor="t" rtlCol="false" tIns="0" lIns="0" bIns="0" rIns="0">
            <a:spAutoFit/>
          </a:bodyPr>
          <a:lstStyle/>
          <a:p>
            <a:pPr algn="l">
              <a:lnSpc>
                <a:spcPts val="4485"/>
              </a:lnSpc>
            </a:pPr>
            <a:r>
              <a:rPr lang="en-US" sz="3602">
                <a:solidFill>
                  <a:srgbClr val="97B8FF"/>
                </a:solidFill>
                <a:latin typeface="Arimo"/>
                <a:ea typeface="Arimo"/>
                <a:cs typeface="Arimo"/>
                <a:sym typeface="Arimo"/>
              </a:rPr>
              <a:t>Existing Systems</a:t>
            </a:r>
          </a:p>
        </p:txBody>
      </p:sp>
      <p:sp>
        <p:nvSpPr>
          <p:cNvPr name="TextBox 10" id="10"/>
          <p:cNvSpPr txBox="true"/>
          <p:nvPr/>
        </p:nvSpPr>
        <p:spPr>
          <a:xfrm rot="0">
            <a:off x="279462" y="3876761"/>
            <a:ext cx="17729076" cy="1081835"/>
          </a:xfrm>
          <a:prstGeom prst="rect">
            <a:avLst/>
          </a:prstGeom>
        </p:spPr>
        <p:txBody>
          <a:bodyPr anchor="t" rtlCol="false" tIns="0" lIns="0" bIns="0" rIns="0">
            <a:spAutoFit/>
          </a:bodyPr>
          <a:lstStyle/>
          <a:p>
            <a:pPr algn="l">
              <a:lnSpc>
                <a:spcPts val="3873"/>
              </a:lnSpc>
            </a:pPr>
            <a:r>
              <a:rPr lang="en-US" sz="2378">
                <a:solidFill>
                  <a:srgbClr val="E0D6DE"/>
                </a:solidFill>
                <a:latin typeface="Noto Sans"/>
                <a:ea typeface="Noto Sans"/>
                <a:cs typeface="Noto Sans"/>
                <a:sym typeface="Noto Sans"/>
              </a:rPr>
              <a:t>The market currently features several platforms that facilitate social connections and event organization, each with distinct focuses. Notable examples include:</a:t>
            </a:r>
          </a:p>
        </p:txBody>
      </p:sp>
      <p:sp>
        <p:nvSpPr>
          <p:cNvPr name="TextBox 11" id="11"/>
          <p:cNvSpPr txBox="true"/>
          <p:nvPr/>
        </p:nvSpPr>
        <p:spPr>
          <a:xfrm rot="0">
            <a:off x="279462" y="5210172"/>
            <a:ext cx="17729076" cy="588543"/>
          </a:xfrm>
          <a:prstGeom prst="rect">
            <a:avLst/>
          </a:prstGeom>
        </p:spPr>
        <p:txBody>
          <a:bodyPr anchor="t" rtlCol="false" tIns="0" lIns="0" bIns="0" rIns="0">
            <a:spAutoFit/>
          </a:bodyPr>
          <a:lstStyle/>
          <a:p>
            <a:pPr algn="l" marL="358748" indent="-179374" lvl="1">
              <a:lnSpc>
                <a:spcPts val="3873"/>
              </a:lnSpc>
              <a:buFont typeface="Arial"/>
              <a:buChar char="•"/>
            </a:pPr>
            <a:r>
              <a:rPr lang="en-US" b="true" sz="2378" u="sng">
                <a:solidFill>
                  <a:srgbClr val="97B8FF"/>
                </a:solidFill>
                <a:latin typeface="Noto Sans Bold"/>
                <a:ea typeface="Noto Sans Bold"/>
                <a:cs typeface="Noto Sans Bold"/>
                <a:sym typeface="Noto Sans Bold"/>
                <a:hlinkClick r:id="rId6" tooltip="http://Meetup.com"/>
              </a:rPr>
              <a:t>Meetup.com</a:t>
            </a:r>
            <a:r>
              <a:rPr lang="en-US" b="true" sz="2378">
                <a:solidFill>
                  <a:srgbClr val="E0D6DE"/>
                </a:solidFill>
                <a:latin typeface="Noto Sans Bold"/>
                <a:ea typeface="Noto Sans Bold"/>
                <a:cs typeface="Noto Sans Bold"/>
                <a:sym typeface="Noto Sans Bold"/>
              </a:rPr>
              <a:t>:</a:t>
            </a:r>
            <a:r>
              <a:rPr lang="en-US" sz="2378">
                <a:solidFill>
                  <a:srgbClr val="E0D6DE"/>
                </a:solidFill>
                <a:latin typeface="Noto Sans"/>
                <a:ea typeface="Noto Sans"/>
                <a:cs typeface="Noto Sans"/>
                <a:sym typeface="Noto Sans"/>
              </a:rPr>
              <a:t> A long-standing platform specifically designed for local groups and events based on shared interests.</a:t>
            </a:r>
          </a:p>
        </p:txBody>
      </p:sp>
      <p:sp>
        <p:nvSpPr>
          <p:cNvPr name="TextBox 12" id="12"/>
          <p:cNvSpPr txBox="true"/>
          <p:nvPr/>
        </p:nvSpPr>
        <p:spPr>
          <a:xfrm rot="0">
            <a:off x="279462" y="5811251"/>
            <a:ext cx="17729076" cy="1081835"/>
          </a:xfrm>
          <a:prstGeom prst="rect">
            <a:avLst/>
          </a:prstGeom>
        </p:spPr>
        <p:txBody>
          <a:bodyPr anchor="t" rtlCol="false" tIns="0" lIns="0" bIns="0" rIns="0">
            <a:spAutoFit/>
          </a:bodyPr>
          <a:lstStyle/>
          <a:p>
            <a:pPr algn="l" marL="358748" indent="-179374" lvl="1">
              <a:lnSpc>
                <a:spcPts val="3873"/>
              </a:lnSpc>
              <a:buFont typeface="Arial"/>
              <a:buChar char="•"/>
            </a:pPr>
            <a:r>
              <a:rPr lang="en-US" b="true" sz="2378">
                <a:solidFill>
                  <a:srgbClr val="E0D6DE"/>
                </a:solidFill>
                <a:latin typeface="Noto Sans Bold"/>
                <a:ea typeface="Noto Sans Bold"/>
                <a:cs typeface="Noto Sans Bold"/>
                <a:sym typeface="Noto Sans Bold"/>
              </a:rPr>
              <a:t>Facebook Groups/Events:</a:t>
            </a:r>
            <a:r>
              <a:rPr lang="en-US" sz="2378">
                <a:solidFill>
                  <a:srgbClr val="E0D6DE"/>
                </a:solidFill>
                <a:latin typeface="Noto Sans"/>
                <a:ea typeface="Noto Sans"/>
                <a:cs typeface="Noto Sans"/>
                <a:sym typeface="Noto Sans"/>
              </a:rPr>
              <a:t> A widely used social media feature that allows users to create private or public groups and organize events.</a:t>
            </a:r>
          </a:p>
        </p:txBody>
      </p:sp>
      <p:sp>
        <p:nvSpPr>
          <p:cNvPr name="TextBox 13" id="13"/>
          <p:cNvSpPr txBox="true"/>
          <p:nvPr/>
        </p:nvSpPr>
        <p:spPr>
          <a:xfrm rot="0">
            <a:off x="279462" y="6905622"/>
            <a:ext cx="17729076" cy="588543"/>
          </a:xfrm>
          <a:prstGeom prst="rect">
            <a:avLst/>
          </a:prstGeom>
        </p:spPr>
        <p:txBody>
          <a:bodyPr anchor="t" rtlCol="false" tIns="0" lIns="0" bIns="0" rIns="0">
            <a:spAutoFit/>
          </a:bodyPr>
          <a:lstStyle/>
          <a:p>
            <a:pPr algn="l" marL="358748" indent="-179374" lvl="1">
              <a:lnSpc>
                <a:spcPts val="3873"/>
              </a:lnSpc>
              <a:buFont typeface="Arial"/>
              <a:buChar char="•"/>
            </a:pPr>
            <a:r>
              <a:rPr lang="en-US" b="true" sz="2378">
                <a:solidFill>
                  <a:srgbClr val="E0D6DE"/>
                </a:solidFill>
                <a:latin typeface="Noto Sans Bold"/>
                <a:ea typeface="Noto Sans Bold"/>
                <a:cs typeface="Noto Sans Bold"/>
                <a:sym typeface="Noto Sans Bold"/>
              </a:rPr>
              <a:t>Eventbrite:</a:t>
            </a:r>
            <a:r>
              <a:rPr lang="en-US" sz="2378">
                <a:solidFill>
                  <a:srgbClr val="E0D6DE"/>
                </a:solidFill>
                <a:latin typeface="Noto Sans"/>
                <a:ea typeface="Noto Sans"/>
                <a:cs typeface="Noto Sans"/>
                <a:sym typeface="Noto Sans"/>
              </a:rPr>
              <a:t> Primarily a ticketing and event management platform, often used for larger, public events.</a:t>
            </a:r>
          </a:p>
        </p:txBody>
      </p:sp>
      <p:sp>
        <p:nvSpPr>
          <p:cNvPr name="TextBox 14" id="14"/>
          <p:cNvSpPr txBox="true"/>
          <p:nvPr/>
        </p:nvSpPr>
        <p:spPr>
          <a:xfrm rot="0">
            <a:off x="279462" y="7506702"/>
            <a:ext cx="17729076" cy="1081835"/>
          </a:xfrm>
          <a:prstGeom prst="rect">
            <a:avLst/>
          </a:prstGeom>
        </p:spPr>
        <p:txBody>
          <a:bodyPr anchor="t" rtlCol="false" tIns="0" lIns="0" bIns="0" rIns="0">
            <a:spAutoFit/>
          </a:bodyPr>
          <a:lstStyle/>
          <a:p>
            <a:pPr algn="l" marL="358748" indent="-179374" lvl="1">
              <a:lnSpc>
                <a:spcPts val="3873"/>
              </a:lnSpc>
              <a:buFont typeface="Arial"/>
              <a:buChar char="•"/>
            </a:pPr>
            <a:r>
              <a:rPr lang="en-US" b="true" sz="2378">
                <a:solidFill>
                  <a:srgbClr val="E0D6DE"/>
                </a:solidFill>
                <a:latin typeface="Noto Sans Bold"/>
                <a:ea typeface="Noto Sans Bold"/>
                <a:cs typeface="Noto Sans Bold"/>
                <a:sym typeface="Noto Sans Bold"/>
              </a:rPr>
              <a:t>Local Community Forums/Websites:</a:t>
            </a:r>
            <a:r>
              <a:rPr lang="en-US" sz="2378">
                <a:solidFill>
                  <a:srgbClr val="E0D6DE"/>
                </a:solidFill>
                <a:latin typeface="Noto Sans"/>
                <a:ea typeface="Noto Sans"/>
                <a:cs typeface="Noto Sans"/>
                <a:sym typeface="Noto Sans"/>
              </a:rPr>
              <a:t> Various smaller, often niche-specific, online forums or websites catering to particular local interests.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TextBox 8" id="8"/>
          <p:cNvSpPr txBox="true"/>
          <p:nvPr/>
        </p:nvSpPr>
        <p:spPr>
          <a:xfrm rot="0">
            <a:off x="992238" y="1476524"/>
            <a:ext cx="9173765" cy="569714"/>
          </a:xfrm>
          <a:prstGeom prst="rect">
            <a:avLst/>
          </a:prstGeom>
        </p:spPr>
        <p:txBody>
          <a:bodyPr anchor="t" rtlCol="false" tIns="0" lIns="0" bIns="0" rIns="0">
            <a:spAutoFit/>
          </a:bodyPr>
          <a:lstStyle/>
          <a:p>
            <a:pPr algn="l">
              <a:lnSpc>
                <a:spcPts val="4125"/>
              </a:lnSpc>
            </a:pPr>
            <a:r>
              <a:rPr lang="en-US" sz="3312">
                <a:solidFill>
                  <a:srgbClr val="97B8FF"/>
                </a:solidFill>
                <a:latin typeface="Arimo"/>
                <a:ea typeface="Arimo"/>
                <a:cs typeface="Arimo"/>
                <a:sym typeface="Arimo"/>
              </a:rPr>
              <a:t>Scope and Limitations of Existing Systems</a:t>
            </a:r>
          </a:p>
        </p:txBody>
      </p:sp>
      <p:sp>
        <p:nvSpPr>
          <p:cNvPr name="TextBox 9" id="9"/>
          <p:cNvSpPr txBox="true"/>
          <p:nvPr/>
        </p:nvSpPr>
        <p:spPr>
          <a:xfrm rot="0">
            <a:off x="992238" y="2527547"/>
            <a:ext cx="16303526" cy="539354"/>
          </a:xfrm>
          <a:prstGeom prst="rect">
            <a:avLst/>
          </a:prstGeom>
        </p:spPr>
        <p:txBody>
          <a:bodyPr anchor="t" rtlCol="false" tIns="0" lIns="0" bIns="0" rIns="0">
            <a:spAutoFit/>
          </a:bodyPr>
          <a:lstStyle/>
          <a:p>
            <a:pPr algn="l">
              <a:lnSpc>
                <a:spcPts val="3562"/>
              </a:lnSpc>
            </a:pPr>
            <a:r>
              <a:rPr lang="en-US" sz="2187">
                <a:solidFill>
                  <a:srgbClr val="E0D6DE"/>
                </a:solidFill>
                <a:latin typeface="Noto Sans"/>
                <a:ea typeface="Noto Sans"/>
                <a:cs typeface="Noto Sans"/>
                <a:sym typeface="Noto Sans"/>
              </a:rPr>
              <a:t>While existing platforms offer valuable services, they often present limitations:</a:t>
            </a:r>
          </a:p>
        </p:txBody>
      </p:sp>
      <p:sp>
        <p:nvSpPr>
          <p:cNvPr name="TextBox 10" id="10"/>
          <p:cNvSpPr txBox="true"/>
          <p:nvPr/>
        </p:nvSpPr>
        <p:spPr>
          <a:xfrm rot="0">
            <a:off x="992238" y="3300115"/>
            <a:ext cx="1630352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u="sng">
                <a:solidFill>
                  <a:srgbClr val="97B8FF"/>
                </a:solidFill>
                <a:latin typeface="Noto Sans Bold"/>
                <a:ea typeface="Noto Sans Bold"/>
                <a:cs typeface="Noto Sans Bold"/>
                <a:sym typeface="Noto Sans Bold"/>
                <a:hlinkClick r:id="rId6" tooltip="http://Meetup.com"/>
              </a:rPr>
              <a:t>Meetup.com</a:t>
            </a:r>
            <a:r>
              <a:rPr lang="en-US" b="true" sz="2187">
                <a:solidFill>
                  <a:srgbClr val="E0D6DE"/>
                </a:solidFill>
                <a:latin typeface="Noto Sans Bold"/>
                <a:ea typeface="Noto Sans Bold"/>
                <a:cs typeface="Noto Sans Bold"/>
                <a:sym typeface="Noto Sans Bold"/>
              </a:rPr>
              <a:t>:</a:t>
            </a:r>
            <a:r>
              <a:rPr lang="en-US" sz="2187">
                <a:solidFill>
                  <a:srgbClr val="E0D6DE"/>
                </a:solidFill>
                <a:latin typeface="Noto Sans"/>
                <a:ea typeface="Noto Sans"/>
                <a:cs typeface="Noto Sans"/>
                <a:sym typeface="Noto Sans"/>
              </a:rPr>
              <a:t> May involve subscription fees for organizers, and its interface can sometimes feel dated. Discovery can be limited to its own ecosystem.</a:t>
            </a:r>
          </a:p>
        </p:txBody>
      </p:sp>
      <p:sp>
        <p:nvSpPr>
          <p:cNvPr name="TextBox 11" id="11"/>
          <p:cNvSpPr txBox="true"/>
          <p:nvPr/>
        </p:nvSpPr>
        <p:spPr>
          <a:xfrm rot="0">
            <a:off x="992238" y="4306491"/>
            <a:ext cx="16303526" cy="1446610"/>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Facebook Groups/Events:</a:t>
            </a:r>
            <a:r>
              <a:rPr lang="en-US" sz="2187">
                <a:solidFill>
                  <a:srgbClr val="E0D6DE"/>
                </a:solidFill>
                <a:latin typeface="Noto Sans"/>
                <a:ea typeface="Noto Sans"/>
                <a:cs typeface="Noto Sans"/>
                <a:sym typeface="Noto Sans"/>
              </a:rPr>
              <a:t> Lacks dedicated, robust event management tools for complex needs, and privacy concerns or social media fatigue can deter some users. Its primary focus is broad social networking, not dedicated community building.</a:t>
            </a:r>
          </a:p>
        </p:txBody>
      </p:sp>
      <p:sp>
        <p:nvSpPr>
          <p:cNvPr name="TextBox 12" id="12"/>
          <p:cNvSpPr txBox="true"/>
          <p:nvPr/>
        </p:nvSpPr>
        <p:spPr>
          <a:xfrm rot="0">
            <a:off x="992238" y="5766495"/>
            <a:ext cx="1630352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Eventbrite:</a:t>
            </a:r>
            <a:r>
              <a:rPr lang="en-US" sz="2187">
                <a:solidFill>
                  <a:srgbClr val="E0D6DE"/>
                </a:solidFill>
                <a:latin typeface="Noto Sans"/>
                <a:ea typeface="Noto Sans"/>
                <a:cs typeface="Noto Sans"/>
                <a:sym typeface="Noto Sans"/>
              </a:rPr>
              <a:t> Primarily a ticketing solution, it lacks the deep community-building and ongoing group interaction features essential for a true "meetup" platform.</a:t>
            </a:r>
          </a:p>
        </p:txBody>
      </p:sp>
      <p:sp>
        <p:nvSpPr>
          <p:cNvPr name="TextBox 13" id="13"/>
          <p:cNvSpPr txBox="true"/>
          <p:nvPr/>
        </p:nvSpPr>
        <p:spPr>
          <a:xfrm rot="0">
            <a:off x="992238" y="6772870"/>
            <a:ext cx="1630352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Niche Forums:</a:t>
            </a:r>
            <a:r>
              <a:rPr lang="en-US" sz="2187">
                <a:solidFill>
                  <a:srgbClr val="E0D6DE"/>
                </a:solidFill>
                <a:latin typeface="Noto Sans"/>
                <a:ea typeface="Noto Sans"/>
                <a:cs typeface="Noto Sans"/>
                <a:sym typeface="Noto Sans"/>
              </a:rPr>
              <a:t> While effective for specific communities, they often lack modern UI/UX, scalability, or comprehensive event management features.</a:t>
            </a:r>
          </a:p>
        </p:txBody>
      </p:sp>
      <p:sp>
        <p:nvSpPr>
          <p:cNvPr name="TextBox 14" id="14"/>
          <p:cNvSpPr txBox="true"/>
          <p:nvPr/>
        </p:nvSpPr>
        <p:spPr>
          <a:xfrm rot="0">
            <a:off x="992238" y="7779246"/>
            <a:ext cx="1630352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E0D6DE"/>
                </a:solidFill>
                <a:latin typeface="Noto Sans Bold"/>
                <a:ea typeface="Noto Sans Bold"/>
                <a:cs typeface="Noto Sans Bold"/>
                <a:sym typeface="Noto Sans Bold"/>
              </a:rPr>
              <a:t>General Limitations:</a:t>
            </a:r>
            <a:r>
              <a:rPr lang="en-US" sz="2187">
                <a:solidFill>
                  <a:srgbClr val="E0D6DE"/>
                </a:solidFill>
                <a:latin typeface="Noto Sans"/>
                <a:ea typeface="Noto Sans"/>
                <a:cs typeface="Noto Sans"/>
                <a:sym typeface="Noto Sans"/>
              </a:rPr>
              <a:t> Many existing solutions may not offer real-time analytics, flexible role-based access for group management, or seamless integration of communication and event planning tools in a single, intuitive interface.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DAGuvpHTvZQ</dc:identifier>
  <dcterms:modified xsi:type="dcterms:W3CDTF">2011-08-01T06:04:30Z</dcterms:modified>
  <cp:revision>1</cp:revision>
  <dc:title>Presentaion Meetup-Platform-Comprehensive.pptx</dc:title>
</cp:coreProperties>
</file>